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86"/>
  </p:notesMasterIdLst>
  <p:sldIdLst>
    <p:sldId id="449" r:id="rId5"/>
    <p:sldId id="450" r:id="rId6"/>
    <p:sldId id="452" r:id="rId7"/>
    <p:sldId id="275" r:id="rId8"/>
    <p:sldId id="451" r:id="rId9"/>
    <p:sldId id="268" r:id="rId10"/>
    <p:sldId id="272" r:id="rId11"/>
    <p:sldId id="273" r:id="rId12"/>
    <p:sldId id="270" r:id="rId13"/>
    <p:sldId id="269" r:id="rId14"/>
    <p:sldId id="260" r:id="rId15"/>
    <p:sldId id="281" r:id="rId16"/>
    <p:sldId id="298" r:id="rId17"/>
    <p:sldId id="299" r:id="rId18"/>
    <p:sldId id="300" r:id="rId19"/>
    <p:sldId id="301" r:id="rId20"/>
    <p:sldId id="454" r:id="rId21"/>
    <p:sldId id="453" r:id="rId22"/>
    <p:sldId id="302" r:id="rId23"/>
    <p:sldId id="303" r:id="rId24"/>
    <p:sldId id="304" r:id="rId25"/>
    <p:sldId id="305" r:id="rId26"/>
    <p:sldId id="306" r:id="rId27"/>
    <p:sldId id="307" r:id="rId28"/>
    <p:sldId id="308" r:id="rId29"/>
    <p:sldId id="309" r:id="rId30"/>
    <p:sldId id="310" r:id="rId31"/>
    <p:sldId id="311" r:id="rId32"/>
    <p:sldId id="312" r:id="rId33"/>
    <p:sldId id="329" r:id="rId34"/>
    <p:sldId id="330" r:id="rId35"/>
    <p:sldId id="331" r:id="rId36"/>
    <p:sldId id="332" r:id="rId37"/>
    <p:sldId id="336" r:id="rId38"/>
    <p:sldId id="337" r:id="rId39"/>
    <p:sldId id="338" r:id="rId40"/>
    <p:sldId id="350" r:id="rId41"/>
    <p:sldId id="357" r:id="rId42"/>
    <p:sldId id="340" r:id="rId43"/>
    <p:sldId id="341" r:id="rId44"/>
    <p:sldId id="342" r:id="rId45"/>
    <p:sldId id="343" r:id="rId46"/>
    <p:sldId id="339" r:id="rId47"/>
    <p:sldId id="344" r:id="rId48"/>
    <p:sldId id="345" r:id="rId49"/>
    <p:sldId id="346" r:id="rId50"/>
    <p:sldId id="347" r:id="rId51"/>
    <p:sldId id="348" r:id="rId52"/>
    <p:sldId id="349" r:id="rId53"/>
    <p:sldId id="356" r:id="rId54"/>
    <p:sldId id="351" r:id="rId55"/>
    <p:sldId id="352" r:id="rId56"/>
    <p:sldId id="353" r:id="rId57"/>
    <p:sldId id="354" r:id="rId58"/>
    <p:sldId id="355" r:id="rId59"/>
    <p:sldId id="333" r:id="rId60"/>
    <p:sldId id="358" r:id="rId61"/>
    <p:sldId id="359" r:id="rId62"/>
    <p:sldId id="410" r:id="rId63"/>
    <p:sldId id="411" r:id="rId64"/>
    <p:sldId id="361" r:id="rId65"/>
    <p:sldId id="360" r:id="rId66"/>
    <p:sldId id="431" r:id="rId67"/>
    <p:sldId id="432" r:id="rId68"/>
    <p:sldId id="362" r:id="rId69"/>
    <p:sldId id="363" r:id="rId70"/>
    <p:sldId id="364" r:id="rId71"/>
    <p:sldId id="412" r:id="rId72"/>
    <p:sldId id="365" r:id="rId73"/>
    <p:sldId id="366" r:id="rId74"/>
    <p:sldId id="367" r:id="rId75"/>
    <p:sldId id="368" r:id="rId76"/>
    <p:sldId id="413" r:id="rId77"/>
    <p:sldId id="369" r:id="rId78"/>
    <p:sldId id="414" r:id="rId79"/>
    <p:sldId id="370" r:id="rId80"/>
    <p:sldId id="415" r:id="rId81"/>
    <p:sldId id="372" r:id="rId82"/>
    <p:sldId id="430" r:id="rId83"/>
    <p:sldId id="416" r:id="rId84"/>
    <p:sldId id="455"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EC1040-F8E8-8373-E136-FDEB40AE9F62}" v="2" dt="2024-09-05T09:41:26.21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3" d="100"/>
          <a:sy n="63" d="100"/>
        </p:scale>
        <p:origin x="-58" y="-50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Solanki" userId="S::deep.smtcs22@pdpu.ac.in::dbbb7691-35a4-4271-adb1-0e5ddea3c82e" providerId="AD" clId="Web-{3AEC1040-F8E8-8373-E136-FDEB40AE9F62}"/>
    <pc:docChg chg="modSld">
      <pc:chgData name="DeepSolanki" userId="S::deep.smtcs22@pdpu.ac.in::dbbb7691-35a4-4271-adb1-0e5ddea3c82e" providerId="AD" clId="Web-{3AEC1040-F8E8-8373-E136-FDEB40AE9F62}" dt="2024-09-05T09:41:26.215" v="1" actId="1076"/>
      <pc:docMkLst>
        <pc:docMk/>
      </pc:docMkLst>
      <pc:sldChg chg="modSp">
        <pc:chgData name="DeepSolanki" userId="S::deep.smtcs22@pdpu.ac.in::dbbb7691-35a4-4271-adb1-0e5ddea3c82e" providerId="AD" clId="Web-{3AEC1040-F8E8-8373-E136-FDEB40AE9F62}" dt="2024-09-05T09:41:26.215" v="1" actId="1076"/>
        <pc:sldMkLst>
          <pc:docMk/>
          <pc:sldMk cId="0" sldId="347"/>
        </pc:sldMkLst>
        <pc:picChg chg="mod">
          <ac:chgData name="DeepSolanki" userId="S::deep.smtcs22@pdpu.ac.in::dbbb7691-35a4-4271-adb1-0e5ddea3c82e" providerId="AD" clId="Web-{3AEC1040-F8E8-8373-E136-FDEB40AE9F62}" dt="2024-09-05T09:41:26.215" v="1" actId="1076"/>
          <ac:picMkLst>
            <pc:docMk/>
            <pc:sldMk cId="0" sldId="347"/>
            <ac:picMk id="409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309D49-C159-440F-A74B-BB2ACC458C28}" type="datetimeFigureOut">
              <a:rPr lang="en-US" smtClean="0"/>
              <a:t>9/5/2024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034E9-A4A7-40D0-A2AF-BEBD711116C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5034E9-A4A7-40D0-A2AF-BEBD711116C9}"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8B8E672-C060-445B-B962-034904DA247C}" type="datetime1">
              <a:rPr lang="en-US" smtClean="0"/>
              <a:t>9/5/2024</a:t>
            </a:fld>
            <a:endParaRPr lang="en-US"/>
          </a:p>
        </p:txBody>
      </p:sp>
      <p:sp>
        <p:nvSpPr>
          <p:cNvPr id="5" name="Footer Placeholder 4"/>
          <p:cNvSpPr>
            <a:spLocks noGrp="1"/>
          </p:cNvSpPr>
          <p:nvPr>
            <p:ph type="ftr" sz="quarter" idx="11"/>
          </p:nvPr>
        </p:nvSpPr>
        <p:spPr/>
        <p:txBody>
          <a:bodyPr/>
          <a:lstStyle/>
          <a:p>
            <a:r>
              <a:rPr lang="en-US"/>
              <a:t>Introduction to Computer Security</a:t>
            </a:r>
          </a:p>
        </p:txBody>
      </p:sp>
      <p:sp>
        <p:nvSpPr>
          <p:cNvPr id="6" name="Slide Number Placeholder 5"/>
          <p:cNvSpPr>
            <a:spLocks noGrp="1"/>
          </p:cNvSpPr>
          <p:nvPr>
            <p:ph type="sldNum" sz="quarter" idx="12"/>
          </p:nvPr>
        </p:nvSpPr>
        <p:spPr/>
        <p:txBody>
          <a:bodyPr/>
          <a:lstStyle/>
          <a:p>
            <a:fld id="{0062C12A-8FFE-4FF8-8044-C3559AAEE21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A07620-1F22-49D8-88C9-50532ACF370A}" type="datetime1">
              <a:rPr lang="en-US" smtClean="0"/>
              <a:t>9/5/2024</a:t>
            </a:fld>
            <a:endParaRPr lang="en-US"/>
          </a:p>
        </p:txBody>
      </p:sp>
      <p:sp>
        <p:nvSpPr>
          <p:cNvPr id="5" name="Footer Placeholder 4"/>
          <p:cNvSpPr>
            <a:spLocks noGrp="1"/>
          </p:cNvSpPr>
          <p:nvPr>
            <p:ph type="ftr" sz="quarter" idx="11"/>
          </p:nvPr>
        </p:nvSpPr>
        <p:spPr/>
        <p:txBody>
          <a:bodyPr/>
          <a:lstStyle/>
          <a:p>
            <a:r>
              <a:rPr lang="en-US"/>
              <a:t>Introduction to Computer Security</a:t>
            </a:r>
          </a:p>
        </p:txBody>
      </p:sp>
      <p:sp>
        <p:nvSpPr>
          <p:cNvPr id="6" name="Slide Number Placeholder 5"/>
          <p:cNvSpPr>
            <a:spLocks noGrp="1"/>
          </p:cNvSpPr>
          <p:nvPr>
            <p:ph type="sldNum" sz="quarter" idx="12"/>
          </p:nvPr>
        </p:nvSpPr>
        <p:spPr/>
        <p:txBody>
          <a:bodyPr/>
          <a:lstStyle/>
          <a:p>
            <a:fld id="{0062C12A-8FFE-4FF8-8044-C3559AAEE21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D5A1E9-443D-4B8C-B5AA-A39A6DE2AE5D}" type="datetime1">
              <a:rPr lang="en-US" smtClean="0"/>
              <a:t>9/5/2024</a:t>
            </a:fld>
            <a:endParaRPr lang="en-US"/>
          </a:p>
        </p:txBody>
      </p:sp>
      <p:sp>
        <p:nvSpPr>
          <p:cNvPr id="5" name="Footer Placeholder 4"/>
          <p:cNvSpPr>
            <a:spLocks noGrp="1"/>
          </p:cNvSpPr>
          <p:nvPr>
            <p:ph type="ftr" sz="quarter" idx="11"/>
          </p:nvPr>
        </p:nvSpPr>
        <p:spPr/>
        <p:txBody>
          <a:bodyPr/>
          <a:lstStyle/>
          <a:p>
            <a:r>
              <a:rPr lang="en-US"/>
              <a:t>Introduction to Computer Security</a:t>
            </a:r>
          </a:p>
        </p:txBody>
      </p:sp>
      <p:sp>
        <p:nvSpPr>
          <p:cNvPr id="6" name="Slide Number Placeholder 5"/>
          <p:cNvSpPr>
            <a:spLocks noGrp="1"/>
          </p:cNvSpPr>
          <p:nvPr>
            <p:ph type="sldNum" sz="quarter" idx="12"/>
          </p:nvPr>
        </p:nvSpPr>
        <p:spPr/>
        <p:txBody>
          <a:bodyPr/>
          <a:lstStyle/>
          <a:p>
            <a:fld id="{0062C12A-8FFE-4FF8-8044-C3559AAEE21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CE7639-5517-44F0-AFC1-8B3B77442228}" type="datetime1">
              <a:rPr lang="en-US" smtClean="0"/>
              <a:t>9/5/2024</a:t>
            </a:fld>
            <a:endParaRPr lang="en-US"/>
          </a:p>
        </p:txBody>
      </p:sp>
      <p:sp>
        <p:nvSpPr>
          <p:cNvPr id="5" name="Footer Placeholder 4"/>
          <p:cNvSpPr>
            <a:spLocks noGrp="1"/>
          </p:cNvSpPr>
          <p:nvPr>
            <p:ph type="ftr" sz="quarter" idx="11"/>
          </p:nvPr>
        </p:nvSpPr>
        <p:spPr/>
        <p:txBody>
          <a:bodyPr/>
          <a:lstStyle/>
          <a:p>
            <a:r>
              <a:rPr lang="en-US"/>
              <a:t>Introduction to Computer Security</a:t>
            </a:r>
          </a:p>
        </p:txBody>
      </p:sp>
      <p:sp>
        <p:nvSpPr>
          <p:cNvPr id="6" name="Slide Number Placeholder 5"/>
          <p:cNvSpPr>
            <a:spLocks noGrp="1"/>
          </p:cNvSpPr>
          <p:nvPr>
            <p:ph type="sldNum" sz="quarter" idx="12"/>
          </p:nvPr>
        </p:nvSpPr>
        <p:spPr/>
        <p:txBody>
          <a:bodyPr/>
          <a:lstStyle/>
          <a:p>
            <a:fld id="{0062C12A-8FFE-4FF8-8044-C3559AAEE21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1D5FDA-3425-4BA8-AA7F-DF93D8D00EAB}" type="datetime1">
              <a:rPr lang="en-US" smtClean="0"/>
              <a:t>9/5/2024</a:t>
            </a:fld>
            <a:endParaRPr lang="en-US"/>
          </a:p>
        </p:txBody>
      </p:sp>
      <p:sp>
        <p:nvSpPr>
          <p:cNvPr id="5" name="Footer Placeholder 4"/>
          <p:cNvSpPr>
            <a:spLocks noGrp="1"/>
          </p:cNvSpPr>
          <p:nvPr>
            <p:ph type="ftr" sz="quarter" idx="11"/>
          </p:nvPr>
        </p:nvSpPr>
        <p:spPr/>
        <p:txBody>
          <a:bodyPr/>
          <a:lstStyle/>
          <a:p>
            <a:r>
              <a:rPr lang="en-US"/>
              <a:t>Introduction to Computer Security</a:t>
            </a:r>
          </a:p>
        </p:txBody>
      </p:sp>
      <p:sp>
        <p:nvSpPr>
          <p:cNvPr id="6" name="Slide Number Placeholder 5"/>
          <p:cNvSpPr>
            <a:spLocks noGrp="1"/>
          </p:cNvSpPr>
          <p:nvPr>
            <p:ph type="sldNum" sz="quarter" idx="12"/>
          </p:nvPr>
        </p:nvSpPr>
        <p:spPr/>
        <p:txBody>
          <a:bodyPr/>
          <a:lstStyle/>
          <a:p>
            <a:fld id="{0062C12A-8FFE-4FF8-8044-C3559AAEE21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7AAA10-F0FF-4756-9E63-8E7F85E0617A}" type="datetime1">
              <a:rPr lang="en-US" smtClean="0"/>
              <a:t>9/5/2024</a:t>
            </a:fld>
            <a:endParaRPr lang="en-US"/>
          </a:p>
        </p:txBody>
      </p:sp>
      <p:sp>
        <p:nvSpPr>
          <p:cNvPr id="6" name="Footer Placeholder 5"/>
          <p:cNvSpPr>
            <a:spLocks noGrp="1"/>
          </p:cNvSpPr>
          <p:nvPr>
            <p:ph type="ftr" sz="quarter" idx="11"/>
          </p:nvPr>
        </p:nvSpPr>
        <p:spPr/>
        <p:txBody>
          <a:bodyPr/>
          <a:lstStyle/>
          <a:p>
            <a:r>
              <a:rPr lang="en-US"/>
              <a:t>Introduction to Computer Security</a:t>
            </a:r>
          </a:p>
        </p:txBody>
      </p:sp>
      <p:sp>
        <p:nvSpPr>
          <p:cNvPr id="7" name="Slide Number Placeholder 6"/>
          <p:cNvSpPr>
            <a:spLocks noGrp="1"/>
          </p:cNvSpPr>
          <p:nvPr>
            <p:ph type="sldNum" sz="quarter" idx="12"/>
          </p:nvPr>
        </p:nvSpPr>
        <p:spPr/>
        <p:txBody>
          <a:bodyPr/>
          <a:lstStyle/>
          <a:p>
            <a:fld id="{0062C12A-8FFE-4FF8-8044-C3559AAEE21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EFA65A-2E5E-4690-B6B6-1561B0CB0A75}" type="datetime1">
              <a:rPr lang="en-US" smtClean="0"/>
              <a:t>9/5/2024</a:t>
            </a:fld>
            <a:endParaRPr lang="en-US"/>
          </a:p>
        </p:txBody>
      </p:sp>
      <p:sp>
        <p:nvSpPr>
          <p:cNvPr id="8" name="Footer Placeholder 7"/>
          <p:cNvSpPr>
            <a:spLocks noGrp="1"/>
          </p:cNvSpPr>
          <p:nvPr>
            <p:ph type="ftr" sz="quarter" idx="11"/>
          </p:nvPr>
        </p:nvSpPr>
        <p:spPr/>
        <p:txBody>
          <a:bodyPr/>
          <a:lstStyle/>
          <a:p>
            <a:r>
              <a:rPr lang="en-US"/>
              <a:t>Introduction to Computer Security</a:t>
            </a:r>
          </a:p>
        </p:txBody>
      </p:sp>
      <p:sp>
        <p:nvSpPr>
          <p:cNvPr id="9" name="Slide Number Placeholder 8"/>
          <p:cNvSpPr>
            <a:spLocks noGrp="1"/>
          </p:cNvSpPr>
          <p:nvPr>
            <p:ph type="sldNum" sz="quarter" idx="12"/>
          </p:nvPr>
        </p:nvSpPr>
        <p:spPr/>
        <p:txBody>
          <a:bodyPr/>
          <a:lstStyle/>
          <a:p>
            <a:fld id="{0062C12A-8FFE-4FF8-8044-C3559AAEE21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65EBF4-1D72-447F-9824-34BAB6DDEAB9}" type="datetime1">
              <a:rPr lang="en-US" smtClean="0"/>
              <a:t>9/5/2024</a:t>
            </a:fld>
            <a:endParaRPr lang="en-US"/>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A12B3-7870-4CDD-B42D-1CD306E04488}" type="datetime1">
              <a:rPr lang="en-US" smtClean="0"/>
              <a:t>9/5/2024</a:t>
            </a:fld>
            <a:endParaRPr lang="en-US"/>
          </a:p>
        </p:txBody>
      </p:sp>
      <p:sp>
        <p:nvSpPr>
          <p:cNvPr id="3" name="Footer Placeholder 2"/>
          <p:cNvSpPr>
            <a:spLocks noGrp="1"/>
          </p:cNvSpPr>
          <p:nvPr>
            <p:ph type="ftr" sz="quarter" idx="11"/>
          </p:nvPr>
        </p:nvSpPr>
        <p:spPr/>
        <p:txBody>
          <a:bodyPr/>
          <a:lstStyle/>
          <a:p>
            <a:r>
              <a:rPr lang="en-US"/>
              <a:t>Introduction to Computer Security</a:t>
            </a:r>
          </a:p>
        </p:txBody>
      </p:sp>
      <p:sp>
        <p:nvSpPr>
          <p:cNvPr id="4" name="Slide Number Placeholder 3"/>
          <p:cNvSpPr>
            <a:spLocks noGrp="1"/>
          </p:cNvSpPr>
          <p:nvPr>
            <p:ph type="sldNum" sz="quarter" idx="12"/>
          </p:nvPr>
        </p:nvSpPr>
        <p:spPr/>
        <p:txBody>
          <a:bodyPr/>
          <a:lstStyle/>
          <a:p>
            <a:fld id="{0062C12A-8FFE-4FF8-8044-C3559AAEE21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DA1A74-BBFA-4BD4-BE28-49EC66D4A636}" type="datetime1">
              <a:rPr lang="en-US" smtClean="0"/>
              <a:t>9/5/2024</a:t>
            </a:fld>
            <a:endParaRPr lang="en-US"/>
          </a:p>
        </p:txBody>
      </p:sp>
      <p:sp>
        <p:nvSpPr>
          <p:cNvPr id="6" name="Footer Placeholder 5"/>
          <p:cNvSpPr>
            <a:spLocks noGrp="1"/>
          </p:cNvSpPr>
          <p:nvPr>
            <p:ph type="ftr" sz="quarter" idx="11"/>
          </p:nvPr>
        </p:nvSpPr>
        <p:spPr/>
        <p:txBody>
          <a:bodyPr/>
          <a:lstStyle/>
          <a:p>
            <a:r>
              <a:rPr lang="en-US"/>
              <a:t>Introduction to Computer Security</a:t>
            </a:r>
          </a:p>
        </p:txBody>
      </p:sp>
      <p:sp>
        <p:nvSpPr>
          <p:cNvPr id="7" name="Slide Number Placeholder 6"/>
          <p:cNvSpPr>
            <a:spLocks noGrp="1"/>
          </p:cNvSpPr>
          <p:nvPr>
            <p:ph type="sldNum" sz="quarter" idx="12"/>
          </p:nvPr>
        </p:nvSpPr>
        <p:spPr/>
        <p:txBody>
          <a:bodyPr/>
          <a:lstStyle/>
          <a:p>
            <a:fld id="{0062C12A-8FFE-4FF8-8044-C3559AAEE21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BDE4E9-F236-4017-806D-7EEE2AFCC72A}" type="datetime1">
              <a:rPr lang="en-US" smtClean="0"/>
              <a:t>9/5/2024</a:t>
            </a:fld>
            <a:endParaRPr lang="en-US"/>
          </a:p>
        </p:txBody>
      </p:sp>
      <p:sp>
        <p:nvSpPr>
          <p:cNvPr id="6" name="Footer Placeholder 5"/>
          <p:cNvSpPr>
            <a:spLocks noGrp="1"/>
          </p:cNvSpPr>
          <p:nvPr>
            <p:ph type="ftr" sz="quarter" idx="11"/>
          </p:nvPr>
        </p:nvSpPr>
        <p:spPr/>
        <p:txBody>
          <a:bodyPr/>
          <a:lstStyle/>
          <a:p>
            <a:r>
              <a:rPr lang="en-US"/>
              <a:t>Introduction to Computer Security</a:t>
            </a:r>
          </a:p>
        </p:txBody>
      </p:sp>
      <p:sp>
        <p:nvSpPr>
          <p:cNvPr id="7" name="Slide Number Placeholder 6"/>
          <p:cNvSpPr>
            <a:spLocks noGrp="1"/>
          </p:cNvSpPr>
          <p:nvPr>
            <p:ph type="sldNum" sz="quarter" idx="12"/>
          </p:nvPr>
        </p:nvSpPr>
        <p:spPr/>
        <p:txBody>
          <a:bodyPr/>
          <a:lstStyle/>
          <a:p>
            <a:fld id="{0062C12A-8FFE-4FF8-8044-C3559AAEE21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456A6E-EA79-44D4-9EE6-F4CA376E3920}" type="datetime1">
              <a:rPr lang="en-US" smtClean="0"/>
              <a:t>9/5/2024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Introduction to Computer Security</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62C12A-8FFE-4FF8-8044-C3559AAEE21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a:t>UNIT-1</a:t>
            </a:r>
          </a:p>
        </p:txBody>
      </p:sp>
      <p:sp>
        <p:nvSpPr>
          <p:cNvPr id="3" name="Subtitle 2"/>
          <p:cNvSpPr>
            <a:spLocks noGrp="1"/>
          </p:cNvSpPr>
          <p:nvPr>
            <p:ph type="subTitle" idx="1"/>
          </p:nvPr>
        </p:nvSpPr>
        <p:spPr/>
        <p:txBody>
          <a:bodyPr>
            <a:normAutofit/>
          </a:bodyPr>
          <a:lstStyle/>
          <a:p>
            <a:r>
              <a:rPr lang="id-ID" altLang="en-US" sz="4400" b="1" dirty="0">
                <a:solidFill>
                  <a:schemeClr val="tx1"/>
                </a:solidFill>
              </a:rPr>
              <a:t>Internet </a:t>
            </a:r>
            <a:r>
              <a:rPr lang="en-US" sz="4400" b="1" dirty="0">
                <a:solidFill>
                  <a:schemeClr val="tx1"/>
                </a:solidFill>
              </a:rPr>
              <a:t>Security</a:t>
            </a:r>
          </a:p>
        </p:txBody>
      </p:sp>
      <p:sp>
        <p:nvSpPr>
          <p:cNvPr id="4" name="Footer Placeholder 3"/>
          <p:cNvSpPr>
            <a:spLocks noGrp="1"/>
          </p:cNvSpPr>
          <p:nvPr>
            <p:ph type="ftr" sz="quarter" idx="11"/>
          </p:nvPr>
        </p:nvSpPr>
        <p:spPr/>
        <p:txBody>
          <a:bodyPr/>
          <a:lstStyle/>
          <a:p>
            <a:r>
              <a:rPr lang="en-US" b="1" i="1" u="sng" dirty="0"/>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vs. Passive Attack </a:t>
            </a:r>
            <a:r>
              <a:rPr lang="en-US" sz="1200" dirty="0"/>
              <a:t>cont..</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10</a:t>
            </a:fld>
            <a:endParaRPr lang="en-US"/>
          </a:p>
        </p:txBody>
      </p:sp>
      <p:graphicFrame>
        <p:nvGraphicFramePr>
          <p:cNvPr id="6" name="Table 5"/>
          <p:cNvGraphicFramePr>
            <a:graphicFrameLocks noGrp="1"/>
          </p:cNvGraphicFramePr>
          <p:nvPr/>
        </p:nvGraphicFramePr>
        <p:xfrm>
          <a:off x="179512" y="1268760"/>
          <a:ext cx="8784978" cy="5086974"/>
        </p:xfrm>
        <a:graphic>
          <a:graphicData uri="http://schemas.openxmlformats.org/drawingml/2006/table">
            <a:tbl>
              <a:tblPr firstRow="1" firstCol="1">
                <a:tableStyleId>{5C22544A-7EE6-4342-B048-85BDC9FD1C3A}</a:tableStyleId>
              </a:tblPr>
              <a:tblGrid>
                <a:gridCol w="2928326">
                  <a:extLst>
                    <a:ext uri="{9D8B030D-6E8A-4147-A177-3AD203B41FA5}">
                      <a16:colId xmlns:a16="http://schemas.microsoft.com/office/drawing/2014/main" val="20000"/>
                    </a:ext>
                  </a:extLst>
                </a:gridCol>
                <a:gridCol w="2928326">
                  <a:extLst>
                    <a:ext uri="{9D8B030D-6E8A-4147-A177-3AD203B41FA5}">
                      <a16:colId xmlns:a16="http://schemas.microsoft.com/office/drawing/2014/main" val="20001"/>
                    </a:ext>
                  </a:extLst>
                </a:gridCol>
                <a:gridCol w="2928326">
                  <a:extLst>
                    <a:ext uri="{9D8B030D-6E8A-4147-A177-3AD203B41FA5}">
                      <a16:colId xmlns:a16="http://schemas.microsoft.com/office/drawing/2014/main" val="20002"/>
                    </a:ext>
                  </a:extLst>
                </a:gridCol>
              </a:tblGrid>
              <a:tr h="476633">
                <a:tc>
                  <a:txBody>
                    <a:bodyPr/>
                    <a:lstStyle/>
                    <a:p>
                      <a:pPr algn="ct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tcPr>
                </a:tc>
                <a:tc>
                  <a:txBody>
                    <a:bodyPr/>
                    <a:lstStyle/>
                    <a:p>
                      <a:pPr algn="ctr"/>
                      <a:r>
                        <a:rPr lang="en-US" sz="1200" dirty="0"/>
                        <a:t>Active Attack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Passive Attack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63919">
                <a:tc>
                  <a:txBody>
                    <a:bodyPr/>
                    <a:lstStyle/>
                    <a:p>
                      <a:pPr algn="ctr"/>
                      <a:r>
                        <a:rPr lang="en-US" sz="1200" dirty="0"/>
                        <a:t>Nature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t>Involves direct interaction with the target system to alter its state or disrupt its normal operations.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t>Involves eavesdropping or monitoring communications and data without altering them.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63919">
                <a:tc>
                  <a:txBody>
                    <a:bodyPr/>
                    <a:lstStyle/>
                    <a:p>
                      <a:pPr algn="ctr"/>
                      <a:r>
                        <a:rPr lang="en-US" sz="1200" dirty="0"/>
                        <a:t>Goal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t>To modify, delete, or inject data, disrupt services, or gain unauthorized access to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t>To gather information, such as sensitive data or communications, without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056705">
                <a:tc>
                  <a:txBody>
                    <a:bodyPr/>
                    <a:lstStyle/>
                    <a:p>
                      <a:pPr algn="ctr"/>
                      <a:r>
                        <a:rPr lang="en-US" sz="1200" dirty="0"/>
                        <a:t>Examples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just">
                        <a:buFont typeface="Arial" panose="020B0604020202020204" pitchFamily="34" charset="0"/>
                        <a:buChar char="•"/>
                      </a:pPr>
                      <a:r>
                        <a:rPr lang="en-US" sz="1200" b="1" dirty="0"/>
                        <a:t>Man-in-the-middle (MITM) attack</a:t>
                      </a:r>
                      <a:r>
                        <a:rPr lang="en-US" sz="1200" dirty="0"/>
                        <a:t>: Intercepting and altering communications between two parties.</a:t>
                      </a:r>
                    </a:p>
                    <a:p>
                      <a:pPr marL="171450" indent="-171450" algn="just">
                        <a:buFont typeface="Arial" panose="020B0604020202020204" pitchFamily="34" charset="0"/>
                        <a:buChar char="•"/>
                      </a:pPr>
                      <a:r>
                        <a:rPr lang="en-US" sz="1200" b="1" dirty="0"/>
                        <a:t>Denial of Service (</a:t>
                      </a:r>
                      <a:r>
                        <a:rPr lang="en-US" sz="1200" b="1" dirty="0" err="1"/>
                        <a:t>DoS</a:t>
                      </a:r>
                      <a:r>
                        <a:rPr lang="en-US" sz="1200" b="1" dirty="0"/>
                        <a:t>) attack</a:t>
                      </a:r>
                      <a:r>
                        <a:rPr lang="en-US" sz="1200" dirty="0"/>
                        <a:t>: Overloading a system to make it unavailable.</a:t>
                      </a:r>
                    </a:p>
                    <a:p>
                      <a:pPr marL="171450" indent="-171450" algn="just">
                        <a:buFont typeface="Arial" panose="020B0604020202020204" pitchFamily="34" charset="0"/>
                        <a:buChar char="•"/>
                      </a:pPr>
                      <a:r>
                        <a:rPr lang="en-US" sz="1200" b="1" dirty="0"/>
                        <a:t>SQL injection</a:t>
                      </a:r>
                      <a:r>
                        <a:rPr lang="en-US" sz="1200" dirty="0"/>
                        <a:t>: Inserting malicious SQL commands to manipulate a database.</a:t>
                      </a:r>
                    </a:p>
                    <a:p>
                      <a:pPr marL="171450" indent="-171450" algn="just">
                        <a:buFont typeface="Arial" panose="020B0604020202020204" pitchFamily="34" charset="0"/>
                        <a:buChar char="•"/>
                      </a:pPr>
                      <a:r>
                        <a:rPr lang="en-US" sz="1200" b="1" dirty="0"/>
                        <a:t>Malware deployment</a:t>
                      </a:r>
                      <a:r>
                        <a:rPr lang="en-US" sz="1200" dirty="0"/>
                        <a:t>: Introducing viruses, worms, or </a:t>
                      </a:r>
                      <a:r>
                        <a:rPr lang="en-US" sz="1200" dirty="0" err="1"/>
                        <a:t>trojans</a:t>
                      </a:r>
                      <a:r>
                        <a:rPr lang="en-US" sz="1200" dirty="0"/>
                        <a:t> to compromise systems.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just">
                        <a:buFont typeface="Arial" panose="020B0604020202020204" pitchFamily="34" charset="0"/>
                        <a:buChar char="•"/>
                      </a:pPr>
                      <a:r>
                        <a:rPr lang="en-US" sz="1200" b="1" dirty="0"/>
                        <a:t>Eavesdropping</a:t>
                      </a:r>
                      <a:r>
                        <a:rPr lang="en-US" sz="1200" dirty="0"/>
                        <a:t>: Listening to private communications over a network.</a:t>
                      </a:r>
                    </a:p>
                    <a:p>
                      <a:pPr marL="171450" indent="-171450" algn="just">
                        <a:buFont typeface="Arial" panose="020B0604020202020204" pitchFamily="34" charset="0"/>
                        <a:buChar char="•"/>
                      </a:pPr>
                      <a:r>
                        <a:rPr lang="en-US" sz="1200" b="1" dirty="0"/>
                        <a:t>Traffic analysis</a:t>
                      </a:r>
                      <a:r>
                        <a:rPr lang="en-US" sz="1200" dirty="0"/>
                        <a:t>: Monitoring the flow of data to infer information.</a:t>
                      </a:r>
                    </a:p>
                    <a:p>
                      <a:pPr marL="171450" indent="-171450" algn="just">
                        <a:buFont typeface="Arial" panose="020B0604020202020204" pitchFamily="34" charset="0"/>
                        <a:buChar char="•"/>
                      </a:pPr>
                      <a:r>
                        <a:rPr lang="en-US" sz="1200" b="1" dirty="0"/>
                        <a:t>Passive wiretapping</a:t>
                      </a:r>
                      <a:r>
                        <a:rPr lang="en-US" sz="1200" dirty="0"/>
                        <a:t>: Intercepting data traveling over networks without altering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79383">
                <a:tc>
                  <a:txBody>
                    <a:bodyPr/>
                    <a:lstStyle/>
                    <a:p>
                      <a:pPr algn="ctr"/>
                      <a:r>
                        <a:rPr lang="en-US" sz="1200" dirty="0"/>
                        <a:t>Impact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t>Often immediate and noticeable, causing disruption, data loss, or system damage.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dirty="0"/>
                        <a:t>Often undetectable by the target, as the system and data remain unaltered, but can lead to significant security breaches if sensitive information is obtained.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Threats</a:t>
            </a:r>
          </a:p>
        </p:txBody>
      </p:sp>
      <p:sp>
        <p:nvSpPr>
          <p:cNvPr id="3" name="Content Placeholder 2"/>
          <p:cNvSpPr>
            <a:spLocks noGrp="1"/>
          </p:cNvSpPr>
          <p:nvPr>
            <p:ph idx="1"/>
          </p:nvPr>
        </p:nvSpPr>
        <p:spPr/>
        <p:txBody>
          <a:bodyPr>
            <a:normAutofit lnSpcReduction="10000"/>
          </a:bodyPr>
          <a:lstStyle/>
          <a:p>
            <a:pPr algn="just"/>
            <a:r>
              <a:rPr lang="en-US" sz="2400" b="1" dirty="0"/>
              <a:t>Malware:</a:t>
            </a:r>
            <a:r>
              <a:rPr lang="en-US" sz="2400" dirty="0"/>
              <a:t> Malicious software such as viruses, worms, </a:t>
            </a:r>
            <a:r>
              <a:rPr lang="en-US" sz="2400" dirty="0" err="1"/>
              <a:t>trojans</a:t>
            </a:r>
            <a:r>
              <a:rPr lang="en-US" sz="2400" dirty="0"/>
              <a:t>, and spyware designed to damage or disrupt systems.</a:t>
            </a:r>
          </a:p>
          <a:p>
            <a:pPr algn="just"/>
            <a:r>
              <a:rPr lang="en-US" sz="2400" b="1" dirty="0"/>
              <a:t>Social engineering: </a:t>
            </a:r>
            <a:r>
              <a:rPr lang="en-US" sz="2400" dirty="0"/>
              <a:t>Manipulation technique that exploits human psychology to gain access to confidential information, networks, or physical locations.</a:t>
            </a:r>
          </a:p>
          <a:p>
            <a:pPr algn="just"/>
            <a:r>
              <a:rPr lang="en-US" sz="2400" b="1" dirty="0"/>
              <a:t>Denial of Service (</a:t>
            </a:r>
            <a:r>
              <a:rPr lang="en-US" sz="2400" b="1" dirty="0" err="1"/>
              <a:t>DoS</a:t>
            </a:r>
            <a:r>
              <a:rPr lang="en-US" sz="2400" b="1" dirty="0"/>
              <a:t>) Attacks:</a:t>
            </a:r>
            <a:r>
              <a:rPr lang="en-US" sz="2400" dirty="0"/>
              <a:t> Attempts to make a network service unavailable by overwhelming it with traffic.</a:t>
            </a:r>
          </a:p>
          <a:p>
            <a:pPr algn="just"/>
            <a:r>
              <a:rPr lang="en-US" sz="2400" b="1" dirty="0"/>
              <a:t>Man-in-the-Middle (</a:t>
            </a:r>
            <a:r>
              <a:rPr lang="en-US" sz="2400" b="1" dirty="0" err="1"/>
              <a:t>MitM</a:t>
            </a:r>
            <a:r>
              <a:rPr lang="en-US" sz="2400" b="1" dirty="0"/>
              <a:t>) Attacks:</a:t>
            </a:r>
            <a:r>
              <a:rPr lang="en-US" sz="2400" dirty="0"/>
              <a:t> Interception and possible alteration of communication between two parties without their knowledge.</a:t>
            </a:r>
          </a:p>
          <a:p>
            <a:pPr algn="just"/>
            <a:r>
              <a:rPr lang="en-US" sz="2400" b="1" dirty="0"/>
              <a:t>SQL Injection:</a:t>
            </a:r>
            <a:r>
              <a:rPr lang="en-US" sz="2400" dirty="0"/>
              <a:t> Exploiting vulnerabilities in an application's software by injecting malicious SQL commands.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Attacks</a:t>
            </a:r>
          </a:p>
        </p:txBody>
      </p:sp>
      <p:sp>
        <p:nvSpPr>
          <p:cNvPr id="3" name="Content Placeholder 2"/>
          <p:cNvSpPr>
            <a:spLocks noGrp="1"/>
          </p:cNvSpPr>
          <p:nvPr>
            <p:ph idx="1"/>
          </p:nvPr>
        </p:nvSpPr>
        <p:spPr/>
        <p:txBody>
          <a:bodyPr>
            <a:normAutofit/>
          </a:bodyPr>
          <a:lstStyle/>
          <a:p>
            <a:pPr algn="just"/>
            <a:r>
              <a:rPr lang="en-US" sz="2400" dirty="0"/>
              <a:t>Network security attacks come in various forms, targeting different aspects of networks and systems.</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12</a:t>
            </a:fld>
            <a:endParaRPr lang="en-US"/>
          </a:p>
        </p:txBody>
      </p:sp>
      <p:graphicFrame>
        <p:nvGraphicFramePr>
          <p:cNvPr id="6" name="Table 5"/>
          <p:cNvGraphicFramePr>
            <a:graphicFrameLocks noGrp="1"/>
          </p:cNvGraphicFramePr>
          <p:nvPr/>
        </p:nvGraphicFramePr>
        <p:xfrm>
          <a:off x="971600" y="2492896"/>
          <a:ext cx="7632848" cy="3606800"/>
        </p:xfrm>
        <a:graphic>
          <a:graphicData uri="http://schemas.openxmlformats.org/drawingml/2006/table">
            <a:tbl>
              <a:tblPr>
                <a:tableStyleId>{2D5ABB26-0587-4C30-8999-92F81FD0307C}</a:tableStyleId>
              </a:tblPr>
              <a:tblGrid>
                <a:gridCol w="3816424">
                  <a:extLst>
                    <a:ext uri="{9D8B030D-6E8A-4147-A177-3AD203B41FA5}">
                      <a16:colId xmlns:a16="http://schemas.microsoft.com/office/drawing/2014/main" val="20000"/>
                    </a:ext>
                  </a:extLst>
                </a:gridCol>
                <a:gridCol w="3816424">
                  <a:extLst>
                    <a:ext uri="{9D8B030D-6E8A-4147-A177-3AD203B41FA5}">
                      <a16:colId xmlns:a16="http://schemas.microsoft.com/office/drawing/2014/main" val="20001"/>
                    </a:ext>
                  </a:extLst>
                </a:gridCol>
              </a:tblGrid>
              <a:tr h="370840">
                <a:tc>
                  <a:txBody>
                    <a:bodyPr/>
                    <a:lstStyle/>
                    <a:p>
                      <a:pPr marL="285750" indent="-285750">
                        <a:buFont typeface="Arial" panose="020B0604020202020204" pitchFamily="34" charset="0"/>
                        <a:buChar char="•"/>
                      </a:pPr>
                      <a:r>
                        <a:rPr lang="en-US" dirty="0"/>
                        <a:t>Denial of Service (</a:t>
                      </a:r>
                      <a:r>
                        <a:rPr lang="en-US" dirty="0" err="1"/>
                        <a:t>DoS</a:t>
                      </a:r>
                      <a:r>
                        <a:rPr lang="en-US" dirty="0"/>
                        <a:t>) Attack</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Dictionary Attack</a:t>
                      </a:r>
                    </a:p>
                  </a:txBody>
                  <a:tcPr/>
                </a:tc>
                <a:extLst>
                  <a:ext uri="{0D108BD9-81ED-4DB2-BD59-A6C34878D82A}">
                    <a16:rowId xmlns:a16="http://schemas.microsoft.com/office/drawing/2014/main" val="10000"/>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Distributed Denial of Service (</a:t>
                      </a:r>
                      <a:r>
                        <a:rPr lang="en-US" dirty="0" err="1"/>
                        <a:t>DDoS</a:t>
                      </a:r>
                      <a:r>
                        <a:rPr lang="en-US" dirty="0"/>
                        <a:t>) Attack</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Credential Stuffing</a:t>
                      </a:r>
                    </a:p>
                  </a:txBody>
                  <a:tcPr/>
                </a:tc>
                <a:extLst>
                  <a:ext uri="{0D108BD9-81ED-4DB2-BD59-A6C34878D82A}">
                    <a16:rowId xmlns:a16="http://schemas.microsoft.com/office/drawing/2014/main" val="10001"/>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Man-in-the-Middle (</a:t>
                      </a:r>
                      <a:r>
                        <a:rPr lang="en-US" dirty="0" err="1"/>
                        <a:t>MitM</a:t>
                      </a:r>
                      <a:r>
                        <a:rPr lang="en-US" dirty="0"/>
                        <a:t>) Attack</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Zero-Day Attack</a:t>
                      </a:r>
                    </a:p>
                  </a:txBody>
                  <a:tcPr/>
                </a:tc>
                <a:extLst>
                  <a:ext uri="{0D108BD9-81ED-4DB2-BD59-A6C34878D82A}">
                    <a16:rowId xmlns:a16="http://schemas.microsoft.com/office/drawing/2014/main" val="10002"/>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Phishing Attack</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Eavesdropping Attack</a:t>
                      </a:r>
                    </a:p>
                  </a:txBody>
                  <a:tcPr/>
                </a:tc>
                <a:extLst>
                  <a:ext uri="{0D108BD9-81ED-4DB2-BD59-A6C34878D82A}">
                    <a16:rowId xmlns:a16="http://schemas.microsoft.com/office/drawing/2014/main" val="10003"/>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Malware Attack</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IP Spoofing</a:t>
                      </a:r>
                    </a:p>
                  </a:txBody>
                  <a:tcPr/>
                </a:tc>
                <a:extLst>
                  <a:ext uri="{0D108BD9-81ED-4DB2-BD59-A6C34878D82A}">
                    <a16:rowId xmlns:a16="http://schemas.microsoft.com/office/drawing/2014/main" val="10004"/>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SQL Injection Attack</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DNS Spoofing</a:t>
                      </a:r>
                    </a:p>
                  </a:txBody>
                  <a:tcPr/>
                </a:tc>
                <a:extLst>
                  <a:ext uri="{0D108BD9-81ED-4DB2-BD59-A6C34878D82A}">
                    <a16:rowId xmlns:a16="http://schemas.microsoft.com/office/drawing/2014/main" val="10005"/>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Cross-Site Scripting (XSS) Attack</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Session Hijacking</a:t>
                      </a:r>
                    </a:p>
                  </a:txBody>
                  <a:tcPr/>
                </a:tc>
                <a:extLst>
                  <a:ext uri="{0D108BD9-81ED-4DB2-BD59-A6C34878D82A}">
                    <a16:rowId xmlns:a16="http://schemas.microsoft.com/office/drawing/2014/main" val="10006"/>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Brute Force Attack</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Insider Threat &amp;</a:t>
                      </a:r>
                    </a:p>
                  </a:txBody>
                  <a:tcPr/>
                </a:tc>
                <a:extLst>
                  <a:ext uri="{0D108BD9-81ED-4DB2-BD59-A6C34878D82A}">
                    <a16:rowId xmlns:a16="http://schemas.microsoft.com/office/drawing/2014/main" val="10007"/>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Advanced Persistent Threat (APT)</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dirty="0"/>
                        <a:t>Social Engineering Attacks</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Denial of Service (</a:t>
            </a:r>
            <a:r>
              <a:rPr lang="en-US" dirty="0" err="1"/>
              <a:t>DoS</a:t>
            </a:r>
            <a:r>
              <a:rPr lang="en-US" dirty="0"/>
              <a:t>) and Distributed Denial of Service (</a:t>
            </a:r>
            <a:r>
              <a:rPr lang="en-US" dirty="0" err="1"/>
              <a:t>DDoS</a:t>
            </a:r>
            <a:r>
              <a:rPr lang="en-US" dirty="0"/>
              <a:t>) Attacks</a:t>
            </a:r>
          </a:p>
        </p:txBody>
      </p:sp>
      <p:sp>
        <p:nvSpPr>
          <p:cNvPr id="3" name="Content Placeholder 2"/>
          <p:cNvSpPr>
            <a:spLocks noGrp="1"/>
          </p:cNvSpPr>
          <p:nvPr>
            <p:ph sz="half" idx="1"/>
          </p:nvPr>
        </p:nvSpPr>
        <p:spPr>
          <a:xfrm>
            <a:off x="457200" y="1743710"/>
            <a:ext cx="4038600" cy="4525963"/>
          </a:xfrm>
        </p:spPr>
        <p:txBody>
          <a:bodyPr>
            <a:normAutofit/>
          </a:bodyPr>
          <a:lstStyle/>
          <a:p>
            <a:pPr algn="just"/>
            <a:r>
              <a:rPr lang="en-US" sz="2200" b="1" dirty="0" err="1"/>
              <a:t>DoS</a:t>
            </a:r>
            <a:r>
              <a:rPr lang="en-US" sz="2200" b="1" dirty="0"/>
              <a:t> Attack:</a:t>
            </a:r>
            <a:r>
              <a:rPr lang="en-US" sz="2200" dirty="0"/>
              <a:t> An attacker overwhelms a system, service, or network with excessive traffic, causing it to become unavailable to legitimate users.</a:t>
            </a:r>
          </a:p>
          <a:p>
            <a:pPr algn="just"/>
            <a:endParaRPr lang="en-US" sz="2200" dirty="0"/>
          </a:p>
          <a:p>
            <a:pPr algn="just"/>
            <a:r>
              <a:rPr lang="en-US" sz="2200" b="1" dirty="0" err="1"/>
              <a:t>DDoS</a:t>
            </a:r>
            <a:r>
              <a:rPr lang="en-US" sz="2200" b="1" dirty="0"/>
              <a:t> Attack:</a:t>
            </a:r>
            <a:r>
              <a:rPr lang="en-US" sz="2200" dirty="0"/>
              <a:t> Similar to a </a:t>
            </a:r>
            <a:r>
              <a:rPr lang="en-US" sz="2200" dirty="0" err="1"/>
              <a:t>DoS</a:t>
            </a:r>
            <a:r>
              <a:rPr lang="en-US" sz="2200" dirty="0"/>
              <a:t> attack but launched from multiple compromised systems simultaneously, making it harder to defend against.</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13</a:t>
            </a:fld>
            <a:endParaRPr lang="en-US"/>
          </a:p>
        </p:txBody>
      </p:sp>
      <p:pic>
        <p:nvPicPr>
          <p:cNvPr id="6" name="Content Placeholder 5"/>
          <p:cNvPicPr>
            <a:picLocks noGrp="1" noChangeAspect="1"/>
          </p:cNvPicPr>
          <p:nvPr>
            <p:ph sz="half" idx="2"/>
          </p:nvPr>
        </p:nvPicPr>
        <p:blipFill>
          <a:blip r:embed="rId2"/>
          <a:stretch>
            <a:fillRect/>
          </a:stretch>
        </p:blipFill>
        <p:spPr>
          <a:xfrm>
            <a:off x="5077460" y="1671955"/>
            <a:ext cx="3179445" cy="4526280"/>
          </a:xfrm>
          <a:prstGeom prst="rect">
            <a:avLst/>
          </a:prstGeom>
          <a:ln>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Man-in-the-Middle (</a:t>
            </a:r>
            <a:r>
              <a:rPr lang="en-US" dirty="0" err="1"/>
              <a:t>MitM</a:t>
            </a:r>
            <a:r>
              <a:rPr lang="en-US" dirty="0"/>
              <a:t>) Attacks</a:t>
            </a:r>
          </a:p>
        </p:txBody>
      </p:sp>
      <p:sp>
        <p:nvSpPr>
          <p:cNvPr id="3" name="Content Placeholder 2"/>
          <p:cNvSpPr>
            <a:spLocks noGrp="1"/>
          </p:cNvSpPr>
          <p:nvPr>
            <p:ph sz="half" idx="1"/>
          </p:nvPr>
        </p:nvSpPr>
        <p:spPr>
          <a:xfrm>
            <a:off x="457200" y="1600200"/>
            <a:ext cx="8157210" cy="4526280"/>
          </a:xfrm>
        </p:spPr>
        <p:txBody>
          <a:bodyPr>
            <a:normAutofit/>
          </a:bodyPr>
          <a:lstStyle/>
          <a:p>
            <a:pPr algn="just"/>
            <a:r>
              <a:rPr lang="en-US" sz="2400" b="1" dirty="0"/>
              <a:t>Definition:</a:t>
            </a:r>
            <a:r>
              <a:rPr lang="en-US" sz="2400" dirty="0"/>
              <a:t> An attacker intercepts and possibly alters the communication between two parties without their knowledge.</a:t>
            </a:r>
          </a:p>
          <a:p>
            <a:pPr algn="just"/>
            <a:r>
              <a:rPr lang="en-US" sz="2400" b="1" dirty="0"/>
              <a:t>Example:</a:t>
            </a:r>
            <a:r>
              <a:rPr lang="en-US" sz="2400" dirty="0"/>
              <a:t> Eavesdropping on a communication session to steal sensitive information such as login credentials.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14</a:t>
            </a:fld>
            <a:endParaRPr lang="en-US"/>
          </a:p>
        </p:txBody>
      </p:sp>
      <p:pic>
        <p:nvPicPr>
          <p:cNvPr id="7" name="Content Placeholder 6"/>
          <p:cNvPicPr>
            <a:picLocks noGrp="1" noChangeAspect="1"/>
          </p:cNvPicPr>
          <p:nvPr>
            <p:ph sz="half" idx="2"/>
          </p:nvPr>
        </p:nvPicPr>
        <p:blipFill>
          <a:blip r:embed="rId2"/>
          <a:stretch>
            <a:fillRect/>
          </a:stretch>
        </p:blipFill>
        <p:spPr>
          <a:xfrm>
            <a:off x="1792605" y="3649345"/>
            <a:ext cx="5662930" cy="2477135"/>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82"/>
            <a:ext cx="8229600" cy="1143000"/>
          </a:xfrm>
        </p:spPr>
        <p:txBody>
          <a:bodyPr/>
          <a:lstStyle/>
          <a:p>
            <a:r>
              <a:rPr lang="en-US" dirty="0"/>
              <a:t>Phishing Attacks</a:t>
            </a:r>
          </a:p>
        </p:txBody>
      </p:sp>
      <p:sp>
        <p:nvSpPr>
          <p:cNvPr id="3" name="Content Placeholder 2"/>
          <p:cNvSpPr>
            <a:spLocks noGrp="1"/>
          </p:cNvSpPr>
          <p:nvPr>
            <p:ph sz="half" idx="1"/>
          </p:nvPr>
        </p:nvSpPr>
        <p:spPr>
          <a:xfrm>
            <a:off x="313690" y="882650"/>
            <a:ext cx="8469630" cy="2533015"/>
          </a:xfrm>
        </p:spPr>
        <p:txBody>
          <a:bodyPr>
            <a:normAutofit/>
          </a:bodyPr>
          <a:lstStyle/>
          <a:p>
            <a:pPr algn="just"/>
            <a:r>
              <a:rPr lang="en-US" sz="2000" b="1" dirty="0"/>
              <a:t>Definition:</a:t>
            </a:r>
            <a:r>
              <a:rPr lang="en-US" sz="2000" dirty="0"/>
              <a:t> An attacker uses deceptive emails, messages, or websites to trick individuals into providing sensitive information such as usernames, passwords, or credit card numbers.</a:t>
            </a:r>
          </a:p>
          <a:p>
            <a:pPr algn="just"/>
            <a:r>
              <a:rPr lang="en-US" sz="2000" b="1" dirty="0"/>
              <a:t>Example:</a:t>
            </a:r>
            <a:r>
              <a:rPr lang="en-US" sz="2000" dirty="0"/>
              <a:t> A fake email that appears to be from a legitimate organization asking the recipient to click on a link and enter their login details.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15</a:t>
            </a:fld>
            <a:endParaRPr lang="en-US"/>
          </a:p>
        </p:txBody>
      </p:sp>
      <p:pic>
        <p:nvPicPr>
          <p:cNvPr id="6" name="Content Placeholder 5"/>
          <p:cNvPicPr>
            <a:picLocks noGrp="1" noChangeAspect="1"/>
          </p:cNvPicPr>
          <p:nvPr>
            <p:ph sz="half" idx="2"/>
          </p:nvPr>
        </p:nvPicPr>
        <p:blipFill>
          <a:blip r:embed="rId2"/>
          <a:stretch>
            <a:fillRect/>
          </a:stretch>
        </p:blipFill>
        <p:spPr>
          <a:xfrm>
            <a:off x="2143125" y="2630805"/>
            <a:ext cx="4639945" cy="3768725"/>
          </a:xfrm>
          <a:prstGeom prst="rect">
            <a:avLst/>
          </a:prstGeom>
          <a:ln>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Malware Attacks</a:t>
            </a:r>
          </a:p>
        </p:txBody>
      </p:sp>
      <p:sp>
        <p:nvSpPr>
          <p:cNvPr id="3" name="Content Placeholder 2"/>
          <p:cNvSpPr>
            <a:spLocks noGrp="1"/>
          </p:cNvSpPr>
          <p:nvPr>
            <p:ph idx="1"/>
          </p:nvPr>
        </p:nvSpPr>
        <p:spPr/>
        <p:txBody>
          <a:bodyPr>
            <a:normAutofit lnSpcReduction="10000"/>
          </a:bodyPr>
          <a:lstStyle/>
          <a:p>
            <a:pPr algn="just"/>
            <a:r>
              <a:rPr lang="en-US" sz="2400" b="1" dirty="0"/>
              <a:t>Definition:</a:t>
            </a:r>
            <a:r>
              <a:rPr lang="en-US" sz="2400" dirty="0"/>
              <a:t> Malicious software designed to damage, disrupt, or gain unauthorized access to a computer system.</a:t>
            </a:r>
          </a:p>
          <a:p>
            <a:pPr algn="just"/>
            <a:r>
              <a:rPr lang="en-US" sz="2400" b="1" dirty="0"/>
              <a:t>Types:</a:t>
            </a:r>
            <a:endParaRPr lang="en-US" sz="2100" b="1" dirty="0"/>
          </a:p>
          <a:p>
            <a:pPr lvl="1" algn="just"/>
            <a:r>
              <a:rPr lang="en-US" sz="2000" b="1" dirty="0"/>
              <a:t>Viruses:</a:t>
            </a:r>
            <a:r>
              <a:rPr lang="en-US" sz="2000" dirty="0"/>
              <a:t> Attach themselves to legitimate programs and spread when the infected programs are executed.</a:t>
            </a:r>
          </a:p>
          <a:p>
            <a:pPr lvl="1" algn="just"/>
            <a:r>
              <a:rPr lang="en-US" sz="2000" b="1" dirty="0"/>
              <a:t>Worms:</a:t>
            </a:r>
            <a:r>
              <a:rPr lang="en-US" sz="2000" dirty="0"/>
              <a:t> Self-replicating malware that spreads without user intervention.</a:t>
            </a:r>
          </a:p>
          <a:p>
            <a:pPr lvl="1" algn="just"/>
            <a:r>
              <a:rPr lang="en-US" sz="2000" b="1" dirty="0"/>
              <a:t>Trojans:</a:t>
            </a:r>
            <a:r>
              <a:rPr lang="en-US" sz="2000" dirty="0"/>
              <a:t> Disguised as legitimate software but perform malicious actions once executed.</a:t>
            </a:r>
          </a:p>
          <a:p>
            <a:pPr lvl="1" algn="just"/>
            <a:r>
              <a:rPr lang="en-US" sz="2000" b="1" dirty="0" err="1"/>
              <a:t>Ransomware</a:t>
            </a:r>
            <a:r>
              <a:rPr lang="en-US" sz="2000" b="1" dirty="0"/>
              <a:t>:</a:t>
            </a:r>
            <a:r>
              <a:rPr lang="en-US" sz="2000" dirty="0"/>
              <a:t> Encrypts the victim's data and demands a ransom for its decryption.</a:t>
            </a:r>
          </a:p>
          <a:p>
            <a:pPr lvl="1" algn="just"/>
            <a:r>
              <a:rPr lang="id-ID" altLang="en-US" sz="2000" b="1" dirty="0"/>
              <a:t>S</a:t>
            </a:r>
            <a:r>
              <a:rPr lang="en-US" sz="2000" b="1" dirty="0"/>
              <a:t>pyware</a:t>
            </a:r>
            <a:r>
              <a:rPr lang="id-ID" altLang="en-US" sz="2000" dirty="0">
                <a:sym typeface="+mn-ea"/>
              </a:rPr>
              <a:t>:</a:t>
            </a:r>
            <a:r>
              <a:rPr lang="en-US" sz="2000" dirty="0">
                <a:sym typeface="+mn-ea"/>
              </a:rPr>
              <a:t> Software that secretly monitors and collects information about a user's activities without their consent.</a:t>
            </a:r>
            <a:endParaRPr lang="en-US" sz="2000" dirty="0"/>
          </a:p>
          <a:p>
            <a:pPr lvl="1" algn="just"/>
            <a:endParaRPr lang="id-ID" altLang="en-US" sz="2000" b="1"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Malware Attacks</a:t>
            </a:r>
          </a:p>
        </p:txBody>
      </p:sp>
      <p:sp>
        <p:nvSpPr>
          <p:cNvPr id="3" name="Content Placeholder 2"/>
          <p:cNvSpPr>
            <a:spLocks noGrp="1"/>
          </p:cNvSpPr>
          <p:nvPr>
            <p:ph idx="1"/>
          </p:nvPr>
        </p:nvSpPr>
        <p:spPr>
          <a:xfrm>
            <a:off x="457200" y="1600200"/>
            <a:ext cx="8229600" cy="4725670"/>
          </a:xfrm>
        </p:spPr>
        <p:txBody>
          <a:bodyPr>
            <a:normAutofit lnSpcReduction="10000"/>
          </a:bodyPr>
          <a:lstStyle/>
          <a:p>
            <a:pPr algn="just"/>
            <a:r>
              <a:rPr lang="en-US" sz="2400" b="1" dirty="0"/>
              <a:t>Definition:</a:t>
            </a:r>
            <a:r>
              <a:rPr lang="en-US" sz="2400" dirty="0"/>
              <a:t> Malicious software designed to damage, disrupt, or gain unauthorized access to a computer system.</a:t>
            </a:r>
          </a:p>
          <a:p>
            <a:pPr algn="just"/>
            <a:r>
              <a:rPr lang="en-US" sz="2400" b="1" dirty="0"/>
              <a:t>Types:</a:t>
            </a:r>
            <a:endParaRPr lang="en-US" sz="2100" b="1" dirty="0"/>
          </a:p>
          <a:p>
            <a:pPr lvl="1" algn="just"/>
            <a:r>
              <a:rPr lang="en-US" sz="2000" b="1" dirty="0"/>
              <a:t>Adware</a:t>
            </a:r>
            <a:r>
              <a:rPr lang="en-US" sz="2000" dirty="0"/>
              <a:t>: Software that automatically displays or downloads advertisements, often bundled with free programs.</a:t>
            </a:r>
          </a:p>
          <a:p>
            <a:pPr lvl="1" algn="just"/>
            <a:r>
              <a:rPr lang="en-US" sz="2000" b="1" dirty="0"/>
              <a:t>Keylogger</a:t>
            </a:r>
            <a:r>
              <a:rPr lang="en-US" sz="2000" dirty="0"/>
              <a:t>: Malicious software that records every keystroke made on a computer to steal sensitive information like passwords.</a:t>
            </a:r>
          </a:p>
          <a:p>
            <a:pPr lvl="1" algn="just"/>
            <a:r>
              <a:rPr lang="en-US" sz="2000" b="1" dirty="0"/>
              <a:t>Botnets</a:t>
            </a:r>
            <a:r>
              <a:rPr lang="en-US" sz="2000" dirty="0"/>
              <a:t>: Networks of compromised computers remotely controlled by attackers to perform malicious activities, often without the user's knowledge.</a:t>
            </a:r>
          </a:p>
          <a:p>
            <a:pPr lvl="1" algn="just"/>
            <a:r>
              <a:rPr lang="en-US" sz="2000" b="1" dirty="0"/>
              <a:t>Rootkit</a:t>
            </a:r>
            <a:r>
              <a:rPr lang="en-US" sz="2000" dirty="0"/>
              <a:t>: Malicious software that hides itself deep in your computer to secretly control it without you knowing.</a:t>
            </a:r>
          </a:p>
          <a:p>
            <a:pPr lvl="1" algn="just"/>
            <a:r>
              <a:rPr lang="en-US" sz="2000" b="1" dirty="0"/>
              <a:t>Backdoor</a:t>
            </a:r>
            <a:r>
              <a:rPr lang="en-US" sz="2000" dirty="0"/>
              <a:t>: A secret way for hackers to sneak into your computer without needing a password.</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Malware Attacks</a:t>
            </a:r>
          </a:p>
        </p:txBody>
      </p:sp>
      <p:pic>
        <p:nvPicPr>
          <p:cNvPr id="6" name="Content Placeholder 5"/>
          <p:cNvPicPr>
            <a:picLocks noGrp="1" noChangeAspect="1"/>
          </p:cNvPicPr>
          <p:nvPr>
            <p:ph idx="1"/>
          </p:nvPr>
        </p:nvPicPr>
        <p:blipFill>
          <a:blip r:embed="rId2"/>
          <a:stretch>
            <a:fillRect/>
          </a:stretch>
        </p:blipFill>
        <p:spPr>
          <a:xfrm>
            <a:off x="1362075" y="1600200"/>
            <a:ext cx="6419215" cy="4526280"/>
          </a:xfrm>
          <a:prstGeom prst="rect">
            <a:avLst/>
          </a:prstGeom>
        </p:spPr>
      </p:pic>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82"/>
            <a:ext cx="8229600" cy="1143000"/>
          </a:xfrm>
        </p:spPr>
        <p:txBody>
          <a:bodyPr/>
          <a:lstStyle/>
          <a:p>
            <a:r>
              <a:rPr lang="en-US" dirty="0"/>
              <a:t>SQL Injection Attacks</a:t>
            </a:r>
          </a:p>
        </p:txBody>
      </p:sp>
      <p:sp>
        <p:nvSpPr>
          <p:cNvPr id="3" name="Content Placeholder 2"/>
          <p:cNvSpPr>
            <a:spLocks noGrp="1"/>
          </p:cNvSpPr>
          <p:nvPr>
            <p:ph sz="half" idx="1"/>
          </p:nvPr>
        </p:nvSpPr>
        <p:spPr>
          <a:xfrm>
            <a:off x="300355" y="984885"/>
            <a:ext cx="8279765" cy="4854575"/>
          </a:xfrm>
        </p:spPr>
        <p:txBody>
          <a:bodyPr>
            <a:normAutofit/>
          </a:bodyPr>
          <a:lstStyle/>
          <a:p>
            <a:pPr algn="just"/>
            <a:r>
              <a:rPr lang="en-US" sz="2400" b="1" dirty="0"/>
              <a:t>Definition:</a:t>
            </a:r>
            <a:r>
              <a:rPr lang="en-US" sz="2400" dirty="0"/>
              <a:t> An attacker inserts malicious SQL code into a web application's input fields to manipulate the backend database and gain unauthorized access to data.</a:t>
            </a:r>
          </a:p>
          <a:p>
            <a:pPr algn="just"/>
            <a:r>
              <a:rPr lang="en-US" sz="2400" b="1" dirty="0"/>
              <a:t>Example:</a:t>
            </a:r>
            <a:r>
              <a:rPr lang="en-US" sz="2400" dirty="0"/>
              <a:t> Retrieving or modifying sensitive data from a database by exploiting vulnerabilities in the application's input validation.</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19</a:t>
            </a:fld>
            <a:endParaRPr lang="en-US"/>
          </a:p>
        </p:txBody>
      </p:sp>
      <p:pic>
        <p:nvPicPr>
          <p:cNvPr id="6" name="Content Placeholder 5"/>
          <p:cNvPicPr>
            <a:picLocks noGrp="1" noChangeAspect="1"/>
          </p:cNvPicPr>
          <p:nvPr>
            <p:ph sz="half" idx="2"/>
          </p:nvPr>
        </p:nvPicPr>
        <p:blipFill>
          <a:blip r:embed="rId2"/>
          <a:stretch>
            <a:fillRect/>
          </a:stretch>
        </p:blipFill>
        <p:spPr>
          <a:xfrm>
            <a:off x="1751965" y="3336290"/>
            <a:ext cx="5704205" cy="28721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Table of Content</a:t>
            </a:r>
          </a:p>
        </p:txBody>
      </p:sp>
      <p:sp>
        <p:nvSpPr>
          <p:cNvPr id="3" name="Content Placeholder 2"/>
          <p:cNvSpPr>
            <a:spLocks noGrp="1"/>
          </p:cNvSpPr>
          <p:nvPr>
            <p:ph idx="1"/>
          </p:nvPr>
        </p:nvSpPr>
        <p:spPr/>
        <p:txBody>
          <a:bodyPr>
            <a:normAutofit lnSpcReduction="10000"/>
          </a:bodyPr>
          <a:lstStyle/>
          <a:p>
            <a:r>
              <a:rPr lang="en-US" dirty="0"/>
              <a:t>Overview Of Network Security </a:t>
            </a:r>
          </a:p>
          <a:p>
            <a:r>
              <a:rPr lang="en-US" dirty="0"/>
              <a:t>Network Security Services </a:t>
            </a:r>
          </a:p>
          <a:p>
            <a:r>
              <a:rPr lang="en-US" dirty="0"/>
              <a:t>Attacks </a:t>
            </a:r>
          </a:p>
          <a:p>
            <a:r>
              <a:rPr lang="en-US" dirty="0"/>
              <a:t>Security Issues In TCP/IP Suit </a:t>
            </a:r>
          </a:p>
          <a:p>
            <a:pPr lvl="1"/>
            <a:r>
              <a:rPr lang="en-US" sz="2000" dirty="0"/>
              <a:t>Sniffing </a:t>
            </a:r>
          </a:p>
          <a:p>
            <a:pPr lvl="1"/>
            <a:r>
              <a:rPr lang="en-US" sz="2000" dirty="0"/>
              <a:t>Spoofing </a:t>
            </a:r>
          </a:p>
          <a:p>
            <a:pPr lvl="1"/>
            <a:r>
              <a:rPr lang="en-US" sz="2000" dirty="0"/>
              <a:t>ARP Poisoning </a:t>
            </a:r>
          </a:p>
          <a:p>
            <a:pPr lvl="1"/>
            <a:r>
              <a:rPr lang="en-US" sz="2000" dirty="0"/>
              <a:t>ICMP Exploits </a:t>
            </a:r>
          </a:p>
          <a:p>
            <a:pPr lvl="1"/>
            <a:r>
              <a:rPr lang="en-US" sz="2000" dirty="0"/>
              <a:t>IP Address Spoofing </a:t>
            </a:r>
          </a:p>
          <a:p>
            <a:pPr lvl="1"/>
            <a:r>
              <a:rPr lang="en-US" sz="2000" dirty="0"/>
              <a:t>IP Fragment Attacks </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82"/>
            <a:ext cx="8229600" cy="1143000"/>
          </a:xfrm>
        </p:spPr>
        <p:txBody>
          <a:bodyPr/>
          <a:lstStyle/>
          <a:p>
            <a:r>
              <a:rPr lang="en-US" dirty="0"/>
              <a:t>Cross-Site Scripting (XSS) Attacks</a:t>
            </a:r>
          </a:p>
        </p:txBody>
      </p:sp>
      <p:sp>
        <p:nvSpPr>
          <p:cNvPr id="3" name="Content Placeholder 2"/>
          <p:cNvSpPr>
            <a:spLocks noGrp="1"/>
          </p:cNvSpPr>
          <p:nvPr>
            <p:ph sz="half" idx="1"/>
          </p:nvPr>
        </p:nvSpPr>
        <p:spPr>
          <a:xfrm>
            <a:off x="457200" y="1169670"/>
            <a:ext cx="8176260" cy="4526280"/>
          </a:xfrm>
        </p:spPr>
        <p:txBody>
          <a:bodyPr>
            <a:normAutofit/>
          </a:bodyPr>
          <a:lstStyle/>
          <a:p>
            <a:pPr algn="just"/>
            <a:r>
              <a:rPr lang="en-US" sz="2000" b="1" dirty="0"/>
              <a:t>Definition:</a:t>
            </a:r>
            <a:r>
              <a:rPr lang="en-US" sz="2000" dirty="0"/>
              <a:t> An attacker injects malicious scripts into webpages viewed by other users, which then execute in the users' browsers and can steal information or perform actions on their behalf.</a:t>
            </a:r>
            <a:endParaRPr lang="en-US" sz="2000" b="1" dirty="0"/>
          </a:p>
          <a:p>
            <a:pPr marL="0" indent="0" algn="just">
              <a:buNone/>
            </a:pPr>
            <a:r>
              <a:rPr lang="id-ID" altLang="en-US" sz="2000" b="1" dirty="0"/>
              <a:t>- </a:t>
            </a:r>
            <a:r>
              <a:rPr lang="en-US" sz="2000" b="1" dirty="0"/>
              <a:t>Stored XSS:</a:t>
            </a:r>
            <a:r>
              <a:rPr lang="en-US" sz="2000" dirty="0"/>
              <a:t> The malicious script is permanently stored on the target server.</a:t>
            </a:r>
          </a:p>
          <a:p>
            <a:pPr marL="0" indent="0" algn="just">
              <a:buNone/>
            </a:pPr>
            <a:r>
              <a:rPr lang="id-ID" altLang="en-US" sz="2000" dirty="0"/>
              <a:t>- </a:t>
            </a:r>
            <a:r>
              <a:rPr lang="en-US" sz="2000" b="1" dirty="0"/>
              <a:t>Reflected XSS:</a:t>
            </a:r>
            <a:r>
              <a:rPr lang="en-US" sz="2000" dirty="0"/>
              <a:t> The malicious script is reflected off a web server, typically via a search or error message.</a:t>
            </a:r>
          </a:p>
          <a:p>
            <a:pPr algn="just"/>
            <a:endParaRPr lang="en-US" sz="20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20</a:t>
            </a:fld>
            <a:endParaRPr lang="en-US"/>
          </a:p>
        </p:txBody>
      </p:sp>
      <p:pic>
        <p:nvPicPr>
          <p:cNvPr id="6" name="Content Placeholder 5"/>
          <p:cNvPicPr>
            <a:picLocks noGrp="1" noChangeAspect="1"/>
          </p:cNvPicPr>
          <p:nvPr>
            <p:ph sz="half" idx="2"/>
          </p:nvPr>
        </p:nvPicPr>
        <p:blipFill>
          <a:blip r:embed="rId2"/>
          <a:stretch>
            <a:fillRect/>
          </a:stretch>
        </p:blipFill>
        <p:spPr>
          <a:xfrm>
            <a:off x="1847850" y="3162935"/>
            <a:ext cx="5474970" cy="3211195"/>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82"/>
            <a:ext cx="8229600" cy="1143000"/>
          </a:xfrm>
        </p:spPr>
        <p:txBody>
          <a:bodyPr/>
          <a:lstStyle/>
          <a:p>
            <a:r>
              <a:rPr lang="en-US" dirty="0"/>
              <a:t>Brute Force Attacks</a:t>
            </a:r>
          </a:p>
        </p:txBody>
      </p:sp>
      <p:sp>
        <p:nvSpPr>
          <p:cNvPr id="3" name="Content Placeholder 2"/>
          <p:cNvSpPr>
            <a:spLocks noGrp="1"/>
          </p:cNvSpPr>
          <p:nvPr>
            <p:ph sz="half" idx="1"/>
          </p:nvPr>
        </p:nvSpPr>
        <p:spPr>
          <a:xfrm>
            <a:off x="457200" y="882650"/>
            <a:ext cx="8148320" cy="2421890"/>
          </a:xfrm>
        </p:spPr>
        <p:txBody>
          <a:bodyPr>
            <a:normAutofit/>
          </a:bodyPr>
          <a:lstStyle/>
          <a:p>
            <a:pPr algn="just"/>
            <a:r>
              <a:rPr lang="en-US" sz="2400" b="1" dirty="0"/>
              <a:t>Definition:</a:t>
            </a:r>
            <a:r>
              <a:rPr lang="en-US" sz="2400" dirty="0"/>
              <a:t> An attacker systematically tries all possible combinations of passwords or encryption keys until the correct one is found.</a:t>
            </a:r>
          </a:p>
          <a:p>
            <a:pPr algn="just"/>
            <a:r>
              <a:rPr lang="en-US" sz="2400" b="1" dirty="0"/>
              <a:t>Example:</a:t>
            </a:r>
            <a:r>
              <a:rPr lang="en-US" sz="2400" dirty="0"/>
              <a:t> Attempting to log into a user's account by trying different password combinations until the correct one is guessed.</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21</a:t>
            </a:fld>
            <a:endParaRPr lang="en-US"/>
          </a:p>
        </p:txBody>
      </p:sp>
      <p:pic>
        <p:nvPicPr>
          <p:cNvPr id="6" name="Content Placeholder 5"/>
          <p:cNvPicPr>
            <a:picLocks noGrp="1" noChangeAspect="1"/>
          </p:cNvPicPr>
          <p:nvPr>
            <p:ph sz="half" idx="2"/>
          </p:nvPr>
        </p:nvPicPr>
        <p:blipFill>
          <a:blip r:embed="rId2"/>
          <a:stretch>
            <a:fillRect/>
          </a:stretch>
        </p:blipFill>
        <p:spPr>
          <a:xfrm>
            <a:off x="1856105" y="3257550"/>
            <a:ext cx="5744845" cy="27597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892"/>
            <a:ext cx="8229600" cy="1143000"/>
          </a:xfrm>
        </p:spPr>
        <p:txBody>
          <a:bodyPr/>
          <a:lstStyle/>
          <a:p>
            <a:r>
              <a:rPr lang="en-US" dirty="0"/>
              <a:t>Password Attacks</a:t>
            </a:r>
          </a:p>
        </p:txBody>
      </p:sp>
      <p:sp>
        <p:nvSpPr>
          <p:cNvPr id="3" name="Content Placeholder 2"/>
          <p:cNvSpPr>
            <a:spLocks noGrp="1"/>
          </p:cNvSpPr>
          <p:nvPr>
            <p:ph sz="half" idx="1"/>
          </p:nvPr>
        </p:nvSpPr>
        <p:spPr>
          <a:xfrm>
            <a:off x="457200" y="739140"/>
            <a:ext cx="7860030" cy="4526280"/>
          </a:xfrm>
        </p:spPr>
        <p:txBody>
          <a:bodyPr>
            <a:normAutofit/>
          </a:bodyPr>
          <a:lstStyle/>
          <a:p>
            <a:pPr marL="0" indent="0" algn="just">
              <a:buNone/>
            </a:pPr>
            <a:r>
              <a:rPr lang="id-ID" altLang="en-US" sz="2000" b="1" dirty="0"/>
              <a:t>- </a:t>
            </a:r>
            <a:r>
              <a:rPr lang="en-US" sz="2000" b="1" dirty="0"/>
              <a:t>Dictionary Attack:</a:t>
            </a:r>
            <a:r>
              <a:rPr lang="en-US" sz="2000" dirty="0"/>
              <a:t> Using a predefined list of commonly used passwords to attempt to gain access.</a:t>
            </a:r>
          </a:p>
          <a:p>
            <a:pPr marL="0" indent="0" algn="just">
              <a:buNone/>
            </a:pPr>
            <a:r>
              <a:rPr lang="id-ID" altLang="en-US" sz="2000" dirty="0"/>
              <a:t>- </a:t>
            </a:r>
            <a:r>
              <a:rPr lang="en-US" sz="2000" b="1" dirty="0"/>
              <a:t>Credential Stuffing:</a:t>
            </a:r>
            <a:r>
              <a:rPr lang="en-US" sz="2000" dirty="0"/>
              <a:t> Using stolen username and password combinations from one breach to try and gain access to other accounts where the same credentials might be used.</a:t>
            </a:r>
          </a:p>
          <a:p>
            <a:pPr algn="just"/>
            <a:endParaRPr lang="en-US" sz="20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22</a:t>
            </a:fld>
            <a:endParaRPr lang="en-US"/>
          </a:p>
        </p:txBody>
      </p:sp>
      <p:pic>
        <p:nvPicPr>
          <p:cNvPr id="6" name="Content Placeholder 5"/>
          <p:cNvPicPr>
            <a:picLocks noGrp="1" noChangeAspect="1"/>
          </p:cNvPicPr>
          <p:nvPr>
            <p:ph sz="half" idx="2"/>
          </p:nvPr>
        </p:nvPicPr>
        <p:blipFill>
          <a:blip r:embed="rId2"/>
          <a:stretch>
            <a:fillRect/>
          </a:stretch>
        </p:blipFill>
        <p:spPr>
          <a:xfrm>
            <a:off x="1765935" y="2484755"/>
            <a:ext cx="5635625" cy="1853565"/>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1776095" y="4427220"/>
            <a:ext cx="5708650" cy="1913255"/>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Zero-Day Attacks</a:t>
            </a:r>
          </a:p>
        </p:txBody>
      </p:sp>
      <p:sp>
        <p:nvSpPr>
          <p:cNvPr id="3" name="Content Placeholder 2"/>
          <p:cNvSpPr>
            <a:spLocks noGrp="1"/>
          </p:cNvSpPr>
          <p:nvPr>
            <p:ph idx="1"/>
          </p:nvPr>
        </p:nvSpPr>
        <p:spPr/>
        <p:txBody>
          <a:bodyPr>
            <a:normAutofit/>
          </a:bodyPr>
          <a:lstStyle/>
          <a:p>
            <a:pPr algn="just"/>
            <a:r>
              <a:rPr lang="en-US" sz="2400" b="1" dirty="0"/>
              <a:t>Definition:</a:t>
            </a:r>
            <a:r>
              <a:rPr lang="en-US" sz="2400" dirty="0"/>
              <a:t> An attack that exploits a previously unknown vulnerability in software or hardware, for which there is no current fix.</a:t>
            </a:r>
          </a:p>
          <a:p>
            <a:pPr algn="just"/>
            <a:r>
              <a:rPr lang="en-US" sz="2400" b="1" dirty="0"/>
              <a:t>Example:</a:t>
            </a:r>
            <a:r>
              <a:rPr lang="en-US" sz="2400" dirty="0"/>
              <a:t> Exploiting a new vulnerability in a popular application before the developer has had a chance to patch it.</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23</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789040"/>
            <a:ext cx="8215587" cy="211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Eavesdropping Attacks</a:t>
            </a:r>
          </a:p>
        </p:txBody>
      </p:sp>
      <p:sp>
        <p:nvSpPr>
          <p:cNvPr id="3" name="Content Placeholder 2"/>
          <p:cNvSpPr>
            <a:spLocks noGrp="1"/>
          </p:cNvSpPr>
          <p:nvPr>
            <p:ph sz="half" idx="1"/>
          </p:nvPr>
        </p:nvSpPr>
        <p:spPr>
          <a:xfrm>
            <a:off x="457200" y="1600200"/>
            <a:ext cx="8291830" cy="4526280"/>
          </a:xfrm>
        </p:spPr>
        <p:txBody>
          <a:bodyPr>
            <a:normAutofit/>
          </a:bodyPr>
          <a:lstStyle/>
          <a:p>
            <a:pPr algn="l"/>
            <a:r>
              <a:rPr lang="en-US" sz="2400" b="1" dirty="0"/>
              <a:t>Definition:</a:t>
            </a:r>
            <a:r>
              <a:rPr lang="en-US" sz="2400" dirty="0"/>
              <a:t> An attacker secretly listens to private communications over a network.</a:t>
            </a:r>
          </a:p>
          <a:p>
            <a:pPr algn="l"/>
            <a:r>
              <a:rPr lang="en-US" sz="2400" b="1" dirty="0"/>
              <a:t>Example:</a:t>
            </a:r>
            <a:r>
              <a:rPr lang="en-US" sz="2400" dirty="0"/>
              <a:t> Intercepting unencrypted communications over a public Wi-Fi network to steal sensitive information.</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24</a:t>
            </a:fld>
            <a:endParaRPr lang="en-US"/>
          </a:p>
        </p:txBody>
      </p:sp>
      <p:pic>
        <p:nvPicPr>
          <p:cNvPr id="6" name="Content Placeholder 5"/>
          <p:cNvPicPr>
            <a:picLocks noGrp="1" noChangeAspect="1"/>
          </p:cNvPicPr>
          <p:nvPr>
            <p:ph sz="half" idx="2"/>
          </p:nvPr>
        </p:nvPicPr>
        <p:blipFill>
          <a:blip r:embed="rId2"/>
          <a:stretch>
            <a:fillRect/>
          </a:stretch>
        </p:blipFill>
        <p:spPr>
          <a:xfrm>
            <a:off x="1902460" y="3401060"/>
            <a:ext cx="5266055" cy="2581910"/>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892"/>
            <a:ext cx="8229600" cy="1143000"/>
          </a:xfrm>
        </p:spPr>
        <p:txBody>
          <a:bodyPr/>
          <a:lstStyle/>
          <a:p>
            <a:r>
              <a:rPr lang="en-US" dirty="0"/>
              <a:t>Spoofing Attacks</a:t>
            </a:r>
          </a:p>
        </p:txBody>
      </p:sp>
      <p:sp>
        <p:nvSpPr>
          <p:cNvPr id="3" name="Content Placeholder 2"/>
          <p:cNvSpPr>
            <a:spLocks noGrp="1"/>
          </p:cNvSpPr>
          <p:nvPr>
            <p:ph sz="half" idx="1"/>
          </p:nvPr>
        </p:nvSpPr>
        <p:spPr>
          <a:xfrm>
            <a:off x="457200" y="1073785"/>
            <a:ext cx="7797165" cy="5052695"/>
          </a:xfrm>
        </p:spPr>
        <p:txBody>
          <a:bodyPr>
            <a:normAutofit/>
          </a:bodyPr>
          <a:lstStyle/>
          <a:p>
            <a:pPr marL="0" indent="0" algn="just">
              <a:buNone/>
            </a:pPr>
            <a:r>
              <a:rPr lang="id-ID" altLang="en-US" sz="2000" b="1" dirty="0"/>
              <a:t>- </a:t>
            </a:r>
            <a:r>
              <a:rPr lang="en-US" sz="2000" b="1" dirty="0"/>
              <a:t>IP Spoofing:</a:t>
            </a:r>
            <a:r>
              <a:rPr lang="en-US" sz="2000" dirty="0"/>
              <a:t> An attacker sends packets from a false IP address to impersonate another device.</a:t>
            </a:r>
          </a:p>
          <a:p>
            <a:pPr marL="0" indent="0" algn="just">
              <a:buNone/>
            </a:pPr>
            <a:r>
              <a:rPr lang="id-ID" altLang="en-US" sz="2000" dirty="0"/>
              <a:t>- </a:t>
            </a:r>
            <a:r>
              <a:rPr lang="en-US" sz="2000" b="1" dirty="0"/>
              <a:t>DNS Spoofing:</a:t>
            </a:r>
            <a:r>
              <a:rPr lang="en-US" sz="2000" dirty="0"/>
              <a:t> An attacker alters DNS records to redirect traffic from legitimate websites to malicious ones.</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25</a:t>
            </a:fld>
            <a:endParaRPr lang="en-US"/>
          </a:p>
        </p:txBody>
      </p:sp>
      <p:pic>
        <p:nvPicPr>
          <p:cNvPr id="6" name="Content Placeholder 5"/>
          <p:cNvPicPr>
            <a:picLocks noGrp="1" noChangeAspect="1"/>
          </p:cNvPicPr>
          <p:nvPr>
            <p:ph sz="half" idx="2"/>
          </p:nvPr>
        </p:nvPicPr>
        <p:blipFill>
          <a:blip r:embed="rId2"/>
          <a:stretch>
            <a:fillRect/>
          </a:stretch>
        </p:blipFill>
        <p:spPr>
          <a:xfrm>
            <a:off x="1694180" y="2490470"/>
            <a:ext cx="5848350" cy="3730625"/>
          </a:xfrm>
          <a:prstGeom prst="rect">
            <a:avLst/>
          </a:prstGeom>
          <a:ln>
            <a:solidFill>
              <a:schemeClr val="tx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Hijacking</a:t>
            </a:r>
          </a:p>
        </p:txBody>
      </p:sp>
      <p:sp>
        <p:nvSpPr>
          <p:cNvPr id="3" name="Content Placeholder 2"/>
          <p:cNvSpPr>
            <a:spLocks noGrp="1"/>
          </p:cNvSpPr>
          <p:nvPr>
            <p:ph sz="half" idx="1"/>
          </p:nvPr>
        </p:nvSpPr>
        <p:spPr>
          <a:xfrm>
            <a:off x="457200" y="1600200"/>
            <a:ext cx="3856355" cy="4526280"/>
          </a:xfrm>
        </p:spPr>
        <p:txBody>
          <a:bodyPr>
            <a:normAutofit/>
          </a:bodyPr>
          <a:lstStyle/>
          <a:p>
            <a:pPr algn="l"/>
            <a:r>
              <a:rPr lang="en-US" sz="2000" b="1" dirty="0">
                <a:latin typeface="Arial" panose="020B0604020202020204" pitchFamily="34" charset="0"/>
                <a:cs typeface="Arial" panose="020B0604020202020204" pitchFamily="34" charset="0"/>
              </a:rPr>
              <a:t>Definition:</a:t>
            </a:r>
            <a:r>
              <a:rPr lang="en-US" sz="2000" dirty="0">
                <a:latin typeface="Arial" panose="020B0604020202020204" pitchFamily="34" charset="0"/>
                <a:cs typeface="Arial" panose="020B0604020202020204" pitchFamily="34" charset="0"/>
              </a:rPr>
              <a:t> An attacker takes control of a user's session by stealing or predicting the session token.</a:t>
            </a:r>
          </a:p>
          <a:p>
            <a:pPr algn="l"/>
            <a:endParaRPr lang="en-US" sz="2000" dirty="0">
              <a:latin typeface="Arial" panose="020B0604020202020204" pitchFamily="34" charset="0"/>
              <a:cs typeface="Arial" panose="020B0604020202020204" pitchFamily="34" charset="0"/>
            </a:endParaRPr>
          </a:p>
          <a:p>
            <a:pPr algn="l"/>
            <a:r>
              <a:rPr lang="en-US" sz="2000" b="1" dirty="0">
                <a:latin typeface="Arial" panose="020B0604020202020204" pitchFamily="34" charset="0"/>
                <a:cs typeface="Arial" panose="020B0604020202020204" pitchFamily="34" charset="0"/>
              </a:rPr>
              <a:t>Example:</a:t>
            </a:r>
            <a:r>
              <a:rPr lang="en-US" sz="2000" dirty="0">
                <a:latin typeface="Arial" panose="020B0604020202020204" pitchFamily="34" charset="0"/>
                <a:cs typeface="Arial" panose="020B0604020202020204" pitchFamily="34" charset="0"/>
              </a:rPr>
              <a:t> Gaining unauthorized access to a user's online account by hijacking their session after they have logged in.</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26</a:t>
            </a:fld>
            <a:endParaRPr lang="en-US"/>
          </a:p>
        </p:txBody>
      </p:sp>
      <p:pic>
        <p:nvPicPr>
          <p:cNvPr id="6" name="Content Placeholder 5"/>
          <p:cNvPicPr>
            <a:picLocks noGrp="1" noChangeAspect="1"/>
          </p:cNvPicPr>
          <p:nvPr>
            <p:ph sz="half" idx="2"/>
          </p:nvPr>
        </p:nvPicPr>
        <p:blipFill>
          <a:blip r:embed="rId2"/>
          <a:stretch>
            <a:fillRect/>
          </a:stretch>
        </p:blipFill>
        <p:spPr>
          <a:xfrm>
            <a:off x="4778375" y="1417955"/>
            <a:ext cx="3636645" cy="4708525"/>
          </a:xfrm>
          <a:prstGeom prst="rect">
            <a:avLst/>
          </a:prstGeom>
          <a:ln>
            <a:solidFill>
              <a:schemeClr val="tx1"/>
            </a:soli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82"/>
            <a:ext cx="8229600" cy="1143000"/>
          </a:xfrm>
        </p:spPr>
        <p:txBody>
          <a:bodyPr/>
          <a:lstStyle/>
          <a:p>
            <a:r>
              <a:rPr lang="en-US" dirty="0"/>
              <a:t>Insider Threats</a:t>
            </a:r>
          </a:p>
        </p:txBody>
      </p:sp>
      <p:sp>
        <p:nvSpPr>
          <p:cNvPr id="3" name="Content Placeholder 2"/>
          <p:cNvSpPr>
            <a:spLocks noGrp="1"/>
          </p:cNvSpPr>
          <p:nvPr>
            <p:ph sz="half" idx="1"/>
          </p:nvPr>
        </p:nvSpPr>
        <p:spPr>
          <a:xfrm>
            <a:off x="457200" y="1097915"/>
            <a:ext cx="8157210" cy="4526280"/>
          </a:xfrm>
        </p:spPr>
        <p:txBody>
          <a:bodyPr>
            <a:normAutofit/>
          </a:bodyPr>
          <a:lstStyle/>
          <a:p>
            <a:pPr algn="just"/>
            <a:r>
              <a:rPr lang="en-US" sz="2000" b="1" dirty="0"/>
              <a:t>Definition:</a:t>
            </a:r>
            <a:r>
              <a:rPr lang="en-US" sz="2000" dirty="0"/>
              <a:t> Attacks that originate from within the organization by employees, contractors, or other insiders who have legitimate access to the network.</a:t>
            </a:r>
          </a:p>
          <a:p>
            <a:pPr algn="just"/>
            <a:r>
              <a:rPr lang="en-US" sz="2000" b="1" dirty="0"/>
              <a:t>Example:</a:t>
            </a:r>
            <a:r>
              <a:rPr lang="en-US" sz="2000" dirty="0"/>
              <a:t> A disgruntled employee stealing sensitive data or sabotaging systems.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27</a:t>
            </a:fld>
            <a:endParaRPr lang="en-US"/>
          </a:p>
        </p:txBody>
      </p:sp>
      <p:pic>
        <p:nvPicPr>
          <p:cNvPr id="6" name="Content Placeholder 5"/>
          <p:cNvPicPr>
            <a:picLocks noGrp="1" noChangeAspect="1"/>
          </p:cNvPicPr>
          <p:nvPr>
            <p:ph sz="half" idx="2"/>
          </p:nvPr>
        </p:nvPicPr>
        <p:blipFill>
          <a:blip r:embed="rId2"/>
          <a:stretch>
            <a:fillRect/>
          </a:stretch>
        </p:blipFill>
        <p:spPr>
          <a:xfrm>
            <a:off x="2328545" y="2633980"/>
            <a:ext cx="4653915" cy="3707765"/>
          </a:xfrm>
          <a:prstGeom prst="rect">
            <a:avLst/>
          </a:prstGeom>
          <a:ln>
            <a:solidFill>
              <a:schemeClr val="tx1"/>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Persistent Threats (APTs)</a:t>
            </a:r>
          </a:p>
        </p:txBody>
      </p:sp>
      <p:sp>
        <p:nvSpPr>
          <p:cNvPr id="3" name="Content Placeholder 2"/>
          <p:cNvSpPr>
            <a:spLocks noGrp="1"/>
          </p:cNvSpPr>
          <p:nvPr>
            <p:ph sz="half" idx="1"/>
          </p:nvPr>
        </p:nvSpPr>
        <p:spPr>
          <a:xfrm>
            <a:off x="457200" y="1600200"/>
            <a:ext cx="8148320" cy="4526280"/>
          </a:xfrm>
        </p:spPr>
        <p:txBody>
          <a:bodyPr>
            <a:normAutofit/>
          </a:bodyPr>
          <a:lstStyle/>
          <a:p>
            <a:pPr algn="just"/>
            <a:r>
              <a:rPr lang="en-US" sz="2400" b="1" dirty="0"/>
              <a:t>Definition:</a:t>
            </a:r>
            <a:r>
              <a:rPr lang="en-US" sz="2400" dirty="0"/>
              <a:t> Prolonged and targeted </a:t>
            </a:r>
            <a:r>
              <a:rPr lang="en-US" sz="2400" dirty="0" err="1"/>
              <a:t>cyberattacks</a:t>
            </a:r>
            <a:r>
              <a:rPr lang="en-US" sz="2400" dirty="0"/>
              <a:t> in which an intruder gains access to a network and remains undetected for an extended period.</a:t>
            </a:r>
          </a:p>
          <a:p>
            <a:pPr algn="just"/>
            <a:r>
              <a:rPr lang="en-US" sz="2400" b="1" dirty="0"/>
              <a:t>Example:</a:t>
            </a:r>
            <a:r>
              <a:rPr lang="en-US" sz="2400" dirty="0"/>
              <a:t> State-sponsored hacking groups infiltrating government or corporate networks to steal sensitive information over a long period.</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28</a:t>
            </a:fld>
            <a:endParaRPr lang="en-US"/>
          </a:p>
        </p:txBody>
      </p:sp>
      <p:pic>
        <p:nvPicPr>
          <p:cNvPr id="6" name="Content Placeholder 5"/>
          <p:cNvPicPr>
            <a:picLocks noGrp="1" noChangeAspect="1"/>
          </p:cNvPicPr>
          <p:nvPr>
            <p:ph sz="half" idx="2"/>
          </p:nvPr>
        </p:nvPicPr>
        <p:blipFill>
          <a:blip r:embed="rId2"/>
          <a:stretch>
            <a:fillRect/>
          </a:stretch>
        </p:blipFill>
        <p:spPr>
          <a:xfrm>
            <a:off x="1353820" y="4118610"/>
            <a:ext cx="6790690" cy="1992630"/>
          </a:xfrm>
          <a:prstGeom prst="rect">
            <a:avLst/>
          </a:prstGeom>
          <a:ln>
            <a:solidFill>
              <a:schemeClr val="tx1"/>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 Attacks</a:t>
            </a:r>
          </a:p>
        </p:txBody>
      </p:sp>
      <p:sp>
        <p:nvSpPr>
          <p:cNvPr id="3" name="Content Placeholder 2"/>
          <p:cNvSpPr>
            <a:spLocks noGrp="1"/>
          </p:cNvSpPr>
          <p:nvPr>
            <p:ph idx="1"/>
          </p:nvPr>
        </p:nvSpPr>
        <p:spPr/>
        <p:txBody>
          <a:bodyPr>
            <a:noAutofit/>
          </a:bodyPr>
          <a:lstStyle/>
          <a:p>
            <a:pPr algn="just"/>
            <a:r>
              <a:rPr lang="en-US" sz="2400" dirty="0"/>
              <a:t>Social engineering is a manipulation technique that exploits human psychology to gain access to confidential information, networks, or physical locations. It often involves tricking individuals into breaking normal security procedures. Social engineering attacks rely on human error rather than vulnerabilities in software or systems. Here are some common methods of social engineering:</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29</a:t>
            </a:fld>
            <a:endParaRPr lang="en-US"/>
          </a:p>
        </p:txBody>
      </p:sp>
      <p:graphicFrame>
        <p:nvGraphicFramePr>
          <p:cNvPr id="6" name="Table 5"/>
          <p:cNvGraphicFramePr>
            <a:graphicFrameLocks noGrp="1"/>
          </p:cNvGraphicFramePr>
          <p:nvPr/>
        </p:nvGraphicFramePr>
        <p:xfrm>
          <a:off x="1524000" y="4393912"/>
          <a:ext cx="6096000" cy="1483360"/>
        </p:xfrm>
        <a:graphic>
          <a:graphicData uri="http://schemas.openxmlformats.org/drawingml/2006/table">
            <a:tbl>
              <a:tblPr>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marL="285750" indent="-285750">
                        <a:buFont typeface="Arial" panose="020B0604020202020204" pitchFamily="34" charset="0"/>
                        <a:buChar char="•"/>
                      </a:pPr>
                      <a:r>
                        <a:rPr lang="en-US" dirty="0"/>
                        <a:t>Phishing</a:t>
                      </a:r>
                    </a:p>
                  </a:txBody>
                  <a:tcPr/>
                </a:tc>
                <a:tc>
                  <a:txBody>
                    <a:bodyPr/>
                    <a:lstStyle/>
                    <a:p>
                      <a:pPr marL="285750" indent="-285750">
                        <a:buFont typeface="Arial" panose="020B0604020202020204" pitchFamily="34" charset="0"/>
                        <a:buChar char="•"/>
                      </a:pPr>
                      <a:r>
                        <a:rPr lang="en-US" dirty="0"/>
                        <a:t>Spear Phishing</a:t>
                      </a:r>
                    </a:p>
                  </a:txBody>
                  <a:tcPr/>
                </a:tc>
                <a:extLst>
                  <a:ext uri="{0D108BD9-81ED-4DB2-BD59-A6C34878D82A}">
                    <a16:rowId xmlns:a16="http://schemas.microsoft.com/office/drawing/2014/main" val="10000"/>
                  </a:ext>
                </a:extLst>
              </a:tr>
              <a:tr h="370840">
                <a:tc>
                  <a:txBody>
                    <a:bodyPr/>
                    <a:lstStyle/>
                    <a:p>
                      <a:pPr marL="285750" indent="-285750">
                        <a:buFont typeface="Arial" panose="020B0604020202020204" pitchFamily="34" charset="0"/>
                        <a:buChar char="•"/>
                      </a:pPr>
                      <a:r>
                        <a:rPr lang="en-US" dirty="0"/>
                        <a:t>Baiting</a:t>
                      </a:r>
                    </a:p>
                  </a:txBody>
                  <a:tcPr/>
                </a:tc>
                <a:tc>
                  <a:txBody>
                    <a:bodyPr/>
                    <a:lstStyle/>
                    <a:p>
                      <a:pPr marL="285750" indent="-285750">
                        <a:buFont typeface="Arial" panose="020B0604020202020204" pitchFamily="34" charset="0"/>
                        <a:buChar char="•"/>
                      </a:pPr>
                      <a:r>
                        <a:rPr lang="en-US" dirty="0"/>
                        <a:t>Pretexting</a:t>
                      </a:r>
                    </a:p>
                  </a:txBody>
                  <a:tcPr/>
                </a:tc>
                <a:extLst>
                  <a:ext uri="{0D108BD9-81ED-4DB2-BD59-A6C34878D82A}">
                    <a16:rowId xmlns:a16="http://schemas.microsoft.com/office/drawing/2014/main" val="10001"/>
                  </a:ext>
                </a:extLst>
              </a:tr>
              <a:tr h="370840">
                <a:tc>
                  <a:txBody>
                    <a:bodyPr/>
                    <a:lstStyle/>
                    <a:p>
                      <a:pPr marL="285750" indent="-285750">
                        <a:buFont typeface="Arial" panose="020B0604020202020204" pitchFamily="34" charset="0"/>
                        <a:buChar char="•"/>
                      </a:pPr>
                      <a:r>
                        <a:rPr lang="en-US" dirty="0"/>
                        <a:t>Quid Pro Quo</a:t>
                      </a:r>
                    </a:p>
                  </a:txBody>
                  <a:tcPr/>
                </a:tc>
                <a:tc>
                  <a:txBody>
                    <a:bodyPr/>
                    <a:lstStyle/>
                    <a:p>
                      <a:pPr marL="285750" indent="-285750">
                        <a:buFont typeface="Arial" panose="020B0604020202020204" pitchFamily="34" charset="0"/>
                        <a:buChar char="•"/>
                      </a:pPr>
                      <a:r>
                        <a:rPr lang="en-US" dirty="0"/>
                        <a:t>Tailgating / Piggybacking</a:t>
                      </a:r>
                    </a:p>
                  </a:txBody>
                  <a:tcPr/>
                </a:tc>
                <a:extLst>
                  <a:ext uri="{0D108BD9-81ED-4DB2-BD59-A6C34878D82A}">
                    <a16:rowId xmlns:a16="http://schemas.microsoft.com/office/drawing/2014/main" val="10002"/>
                  </a:ext>
                </a:extLst>
              </a:tr>
              <a:tr h="370840">
                <a:tc>
                  <a:txBody>
                    <a:bodyPr/>
                    <a:lstStyle/>
                    <a:p>
                      <a:pPr marL="285750" indent="-285750">
                        <a:buFont typeface="Arial" panose="020B0604020202020204" pitchFamily="34" charset="0"/>
                        <a:buChar char="•"/>
                      </a:pPr>
                      <a:r>
                        <a:rPr lang="en-US" dirty="0" err="1"/>
                        <a:t>Vishing</a:t>
                      </a:r>
                      <a:r>
                        <a:rPr lang="en-US" dirty="0"/>
                        <a:t> /</a:t>
                      </a:r>
                      <a:r>
                        <a:rPr lang="en-US" baseline="0" dirty="0"/>
                        <a:t> Voice Phishing</a:t>
                      </a:r>
                      <a:endParaRPr lang="en-US" dirty="0"/>
                    </a:p>
                  </a:txBody>
                  <a:tcPr/>
                </a:tc>
                <a:tc>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Network Security</a:t>
            </a:r>
          </a:p>
        </p:txBody>
      </p:sp>
      <p:sp>
        <p:nvSpPr>
          <p:cNvPr id="3" name="Content Placeholder 2"/>
          <p:cNvSpPr>
            <a:spLocks noGrp="1"/>
          </p:cNvSpPr>
          <p:nvPr>
            <p:ph idx="1"/>
          </p:nvPr>
        </p:nvSpPr>
        <p:spPr/>
        <p:txBody>
          <a:bodyPr>
            <a:normAutofit/>
          </a:bodyPr>
          <a:lstStyle/>
          <a:p>
            <a:pPr algn="just"/>
            <a:r>
              <a:rPr lang="en-US" sz="2400" dirty="0"/>
              <a:t>Network security is the practice of protecting computer networks from various threats and ensuring the </a:t>
            </a:r>
            <a:r>
              <a:rPr lang="en-US" sz="2400" b="1" dirty="0"/>
              <a:t>confidentiality, integrity, and availability</a:t>
            </a:r>
            <a:r>
              <a:rPr lang="en-US" sz="2400" dirty="0"/>
              <a:t> of data and resources. </a:t>
            </a:r>
          </a:p>
          <a:p>
            <a:pPr algn="just"/>
            <a:r>
              <a:rPr lang="en-US" sz="2400" dirty="0"/>
              <a:t>It involves a combination of technologies, policies, and practices designed to safeguard network infrastructure and data from unauthorized access, misuse, modification, or destruction.</a:t>
            </a:r>
          </a:p>
          <a:p>
            <a:pPr lvl="1" algn="just"/>
            <a:endParaRPr lang="en-US" sz="20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3</a:t>
            </a:fld>
            <a:endParaRPr lang="en-US"/>
          </a:p>
        </p:txBody>
      </p:sp>
      <p:graphicFrame>
        <p:nvGraphicFramePr>
          <p:cNvPr id="6" name="Table 5"/>
          <p:cNvGraphicFramePr>
            <a:graphicFrameLocks noGrp="1"/>
          </p:cNvGraphicFramePr>
          <p:nvPr/>
        </p:nvGraphicFramePr>
        <p:xfrm>
          <a:off x="899593" y="4797152"/>
          <a:ext cx="7632849" cy="741680"/>
        </p:xfrm>
        <a:graphic>
          <a:graphicData uri="http://schemas.openxmlformats.org/drawingml/2006/table">
            <a:tbl>
              <a:tblPr firstRow="1" bandRow="1">
                <a:tableStyleId>{5940675A-B579-460E-94D1-54222C63F5DA}</a:tableStyleId>
              </a:tblPr>
              <a:tblGrid>
                <a:gridCol w="2544283">
                  <a:extLst>
                    <a:ext uri="{9D8B030D-6E8A-4147-A177-3AD203B41FA5}">
                      <a16:colId xmlns:a16="http://schemas.microsoft.com/office/drawing/2014/main" val="20000"/>
                    </a:ext>
                  </a:extLst>
                </a:gridCol>
                <a:gridCol w="2544283">
                  <a:extLst>
                    <a:ext uri="{9D8B030D-6E8A-4147-A177-3AD203B41FA5}">
                      <a16:colId xmlns:a16="http://schemas.microsoft.com/office/drawing/2014/main" val="20001"/>
                    </a:ext>
                  </a:extLst>
                </a:gridCol>
                <a:gridCol w="2544283">
                  <a:extLst>
                    <a:ext uri="{9D8B030D-6E8A-4147-A177-3AD203B41FA5}">
                      <a16:colId xmlns:a16="http://schemas.microsoft.com/office/drawing/2014/main" val="20002"/>
                    </a:ext>
                  </a:extLst>
                </a:gridCol>
              </a:tblGrid>
              <a:tr h="370840">
                <a:tc>
                  <a:txBody>
                    <a:bodyPr/>
                    <a:lstStyle/>
                    <a:p>
                      <a:pPr marL="285750" indent="-285750" algn="just">
                        <a:buFont typeface="Arial" panose="020B0604020202020204" pitchFamily="34" charset="0"/>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gn="just">
                        <a:buFont typeface="Arial" panose="020B0604020202020204" pitchFamily="34" charset="0"/>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gn="just">
                        <a:buFont typeface="Arial" panose="020B0604020202020204" pitchFamily="34" charset="0"/>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285750" indent="-285750" algn="just">
                        <a:buFont typeface="Arial" panose="020B0604020202020204" pitchFamily="34" charset="0"/>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gn="just">
                        <a:buFont typeface="Arial" panose="020B0604020202020204" pitchFamily="34" charset="0"/>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gn="just">
                        <a:buFont typeface="Arial" panose="020B0604020202020204" pitchFamily="34" charset="0"/>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 Attacks </a:t>
            </a:r>
            <a:r>
              <a:rPr lang="en-US" sz="1200" dirty="0" err="1"/>
              <a:t>cont</a:t>
            </a:r>
            <a:r>
              <a:rPr lang="en-US" sz="1200" dirty="0"/>
              <a:t>…</a:t>
            </a:r>
          </a:p>
        </p:txBody>
      </p:sp>
      <p:sp>
        <p:nvSpPr>
          <p:cNvPr id="3" name="Content Placeholder 2"/>
          <p:cNvSpPr>
            <a:spLocks noGrp="1"/>
          </p:cNvSpPr>
          <p:nvPr>
            <p:ph idx="1"/>
          </p:nvPr>
        </p:nvSpPr>
        <p:spPr/>
        <p:txBody>
          <a:bodyPr>
            <a:normAutofit fontScale="92500" lnSpcReduction="10000"/>
          </a:bodyPr>
          <a:lstStyle/>
          <a:p>
            <a:pPr marL="457200" indent="-457200" algn="just">
              <a:buFont typeface="+mj-lt"/>
              <a:buAutoNum type="arabicPeriod"/>
            </a:pPr>
            <a:r>
              <a:rPr lang="en-US" sz="2400" b="1" dirty="0"/>
              <a:t>Phishing:</a:t>
            </a:r>
            <a:r>
              <a:rPr lang="en-US" sz="2400" dirty="0"/>
              <a:t> Attackers send fraudulent emails or messages that appear to be from reputable sources to trick individuals into revealing personal information, such as passwords or credit card numbers.</a:t>
            </a:r>
          </a:p>
          <a:p>
            <a:pPr marL="457200" indent="-457200" algn="just">
              <a:buFont typeface="+mj-lt"/>
              <a:buAutoNum type="arabicPeriod"/>
            </a:pPr>
            <a:r>
              <a:rPr lang="en-US" sz="2400" b="1" dirty="0"/>
              <a:t>Spear Phishing:</a:t>
            </a:r>
            <a:r>
              <a:rPr lang="en-US" sz="2400" dirty="0"/>
              <a:t> A more targeted form of phishing where attackers tailor their messages to a specific individual or organization, often using information gathered from social media or other sources.</a:t>
            </a:r>
          </a:p>
          <a:p>
            <a:pPr marL="457200" indent="-457200" algn="just">
              <a:buFont typeface="+mj-lt"/>
              <a:buAutoNum type="arabicPeriod"/>
            </a:pPr>
            <a:r>
              <a:rPr lang="en-US" sz="2400" b="1" dirty="0"/>
              <a:t>Baiting:</a:t>
            </a:r>
            <a:r>
              <a:rPr lang="en-US" sz="2400" dirty="0"/>
              <a:t> Attackers leave physical devices, like USB drives, in conspicuous locations. When someone finds and uses the device, malware is installed on their system.</a:t>
            </a:r>
          </a:p>
          <a:p>
            <a:pPr marL="457200" indent="-457200" algn="just">
              <a:buFont typeface="+mj-lt"/>
              <a:buAutoNum type="arabicPeriod"/>
            </a:pPr>
            <a:r>
              <a:rPr lang="en-US" sz="2400" b="1" dirty="0"/>
              <a:t>Water Holing:</a:t>
            </a:r>
            <a:r>
              <a:rPr lang="en-US" sz="2400" dirty="0"/>
              <a:t> Attacker acts like a crocodile in a grassland that silently waits in the water hole for the prey to come near water hole and lean.</a:t>
            </a:r>
            <a:endParaRPr lang="en-US" sz="2400" b="1"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 Attacks </a:t>
            </a:r>
            <a:r>
              <a:rPr lang="en-US" sz="1200" dirty="0" err="1"/>
              <a:t>cont</a:t>
            </a:r>
            <a:r>
              <a:rPr lang="en-US" sz="1200" dirty="0"/>
              <a:t>…</a:t>
            </a:r>
          </a:p>
        </p:txBody>
      </p:sp>
      <p:sp>
        <p:nvSpPr>
          <p:cNvPr id="3" name="Content Placeholder 2"/>
          <p:cNvSpPr>
            <a:spLocks noGrp="1"/>
          </p:cNvSpPr>
          <p:nvPr>
            <p:ph idx="1"/>
          </p:nvPr>
        </p:nvSpPr>
        <p:spPr>
          <a:xfrm>
            <a:off x="457200" y="1268760"/>
            <a:ext cx="8229600" cy="4525963"/>
          </a:xfrm>
        </p:spPr>
        <p:txBody>
          <a:bodyPr>
            <a:noAutofit/>
          </a:bodyPr>
          <a:lstStyle/>
          <a:p>
            <a:pPr marL="457200" indent="-457200" algn="just">
              <a:buFont typeface="+mj-lt"/>
              <a:buAutoNum type="arabicPeriod" startAt="4"/>
            </a:pPr>
            <a:r>
              <a:rPr lang="en-US" sz="2400" b="1" dirty="0"/>
              <a:t>Pretexting:</a:t>
            </a:r>
            <a:r>
              <a:rPr lang="en-US" sz="2400" dirty="0"/>
              <a:t> Attackers create a fabricated scenario to obtain information from a target. For example, they might impersonate a co-worker or authority figure to gain trust and extract sensitive information.</a:t>
            </a:r>
          </a:p>
          <a:p>
            <a:pPr marL="457200" indent="-457200" algn="just">
              <a:buFont typeface="+mj-lt"/>
              <a:buAutoNum type="arabicPeriod" startAt="4"/>
            </a:pPr>
            <a:r>
              <a:rPr lang="en-US" sz="2400" b="1" dirty="0"/>
              <a:t>Quid Pro Quo:</a:t>
            </a:r>
            <a:r>
              <a:rPr lang="en-US" sz="2400" dirty="0"/>
              <a:t> Attackers offer something desirable, such as free software or services, in exchange for information or access.</a:t>
            </a:r>
          </a:p>
          <a:p>
            <a:pPr marL="457200" indent="-457200" algn="just">
              <a:buFont typeface="+mj-lt"/>
              <a:buAutoNum type="arabicPeriod" startAt="4"/>
            </a:pPr>
            <a:r>
              <a:rPr lang="en-US" sz="2400" b="1" dirty="0"/>
              <a:t>Tailgating (or Piggybacking):</a:t>
            </a:r>
            <a:r>
              <a:rPr lang="en-US" sz="2400" dirty="0"/>
              <a:t> Attackers follow authorized personnel into restricted areas without proper credentials, often by simply asking someone to hold the door open.</a:t>
            </a:r>
          </a:p>
          <a:p>
            <a:pPr marL="457200" indent="-457200" algn="just">
              <a:buFont typeface="+mj-lt"/>
              <a:buAutoNum type="arabicPeriod" startAt="4"/>
            </a:pPr>
            <a:r>
              <a:rPr lang="en-US" sz="2400" b="1" dirty="0" err="1"/>
              <a:t>Vishing</a:t>
            </a:r>
            <a:r>
              <a:rPr lang="en-US" sz="2400" b="1" dirty="0"/>
              <a:t> (Voice Phishing):</a:t>
            </a:r>
            <a:r>
              <a:rPr lang="en-US" sz="2400" dirty="0"/>
              <a:t> Attackers use phone calls to impersonate legitimate entities, like banks or tech support, to extract confidential information from targets.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Against Social Engineering</a:t>
            </a:r>
          </a:p>
        </p:txBody>
      </p:sp>
      <p:sp>
        <p:nvSpPr>
          <p:cNvPr id="3" name="Content Placeholder 2"/>
          <p:cNvSpPr>
            <a:spLocks noGrp="1"/>
          </p:cNvSpPr>
          <p:nvPr>
            <p:ph idx="1"/>
          </p:nvPr>
        </p:nvSpPr>
        <p:spPr/>
        <p:txBody>
          <a:bodyPr>
            <a:noAutofit/>
          </a:bodyPr>
          <a:lstStyle/>
          <a:p>
            <a:pPr marL="514350" indent="-514350" algn="just">
              <a:buFont typeface="+mj-lt"/>
              <a:buAutoNum type="arabicPeriod"/>
            </a:pPr>
            <a:r>
              <a:rPr lang="en-US" sz="2400" b="1" dirty="0"/>
              <a:t>Education and Training:</a:t>
            </a:r>
            <a:r>
              <a:rPr lang="en-US" sz="2400" dirty="0"/>
              <a:t> Regularly train employees to recognize and respond to social engineering attempts. Awareness is the first line of defense.</a:t>
            </a:r>
          </a:p>
          <a:p>
            <a:pPr marL="514350" indent="-514350" algn="just">
              <a:buFont typeface="+mj-lt"/>
              <a:buAutoNum type="arabicPeriod"/>
            </a:pPr>
            <a:r>
              <a:rPr lang="en-US" sz="2400" b="1" dirty="0"/>
              <a:t>Verification:</a:t>
            </a:r>
            <a:r>
              <a:rPr lang="en-US" sz="2400" dirty="0"/>
              <a:t> Encourage verifying the identity of individuals requesting sensitive information or access, especially if the request is unexpected or unusual.</a:t>
            </a:r>
          </a:p>
          <a:p>
            <a:pPr marL="514350" indent="-514350" algn="just">
              <a:buFont typeface="+mj-lt"/>
              <a:buAutoNum type="arabicPeriod"/>
            </a:pPr>
            <a:r>
              <a:rPr lang="en-US" sz="2400" b="1" dirty="0"/>
              <a:t>Policies and Procedures:</a:t>
            </a:r>
            <a:r>
              <a:rPr lang="en-US" sz="2400" dirty="0"/>
              <a:t> Implement and enforce strict policies regarding the handling of sensitive information and access to secure areas.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Against Social Engineering</a:t>
            </a:r>
          </a:p>
        </p:txBody>
      </p:sp>
      <p:sp>
        <p:nvSpPr>
          <p:cNvPr id="3" name="Content Placeholder 2"/>
          <p:cNvSpPr>
            <a:spLocks noGrp="1"/>
          </p:cNvSpPr>
          <p:nvPr>
            <p:ph idx="1"/>
          </p:nvPr>
        </p:nvSpPr>
        <p:spPr/>
        <p:txBody>
          <a:bodyPr>
            <a:noAutofit/>
          </a:bodyPr>
          <a:lstStyle/>
          <a:p>
            <a:pPr marL="514350" indent="-514350" algn="just">
              <a:buFont typeface="+mj-lt"/>
              <a:buAutoNum type="arabicPeriod" startAt="4"/>
            </a:pPr>
            <a:r>
              <a:rPr lang="en-US" sz="2400" b="1" dirty="0"/>
              <a:t>Multi-Factor Authentication (MFA):</a:t>
            </a:r>
            <a:r>
              <a:rPr lang="en-US" sz="2400" dirty="0"/>
              <a:t> Use MFA to add an extra layer of security, making it harder for attackers to gain access even if they obtain login credentials.</a:t>
            </a:r>
          </a:p>
          <a:p>
            <a:pPr marL="514350" indent="-514350" algn="just">
              <a:buFont typeface="+mj-lt"/>
              <a:buAutoNum type="arabicPeriod" startAt="4"/>
            </a:pPr>
            <a:r>
              <a:rPr lang="en-US" sz="2400" b="1" dirty="0"/>
              <a:t>Regular Audits:</a:t>
            </a:r>
            <a:r>
              <a:rPr lang="en-US" sz="2400" dirty="0"/>
              <a:t> Conduct regular security audits to identify potential vulnerabilities and improve security measures.</a:t>
            </a:r>
          </a:p>
          <a:p>
            <a:pPr algn="just"/>
            <a:r>
              <a:rPr lang="en-US" sz="2400" dirty="0"/>
              <a:t>Social engineering preys on human nature, making it one of the most challenging threats to defend against. However, by fostering a culture of security awareness and implementing strong policies, organizations can significantly reduce the risk of falling victim to these types of attacks.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Basics of Network</a:t>
            </a:r>
          </a:p>
        </p:txBody>
      </p:sp>
      <p:sp>
        <p:nvSpPr>
          <p:cNvPr id="3" name="Content Placeholder 2"/>
          <p:cNvSpPr>
            <a:spLocks noGrp="1"/>
          </p:cNvSpPr>
          <p:nvPr>
            <p:ph idx="1"/>
          </p:nvPr>
        </p:nvSpPr>
        <p:spPr/>
        <p:txBody>
          <a:bodyPr>
            <a:normAutofit/>
          </a:bodyPr>
          <a:lstStyle/>
          <a:p>
            <a:pPr marL="0" indent="0" algn="just">
              <a:buNone/>
            </a:pPr>
            <a:r>
              <a:rPr lang="en-US" sz="2800" b="1" u="sng" dirty="0"/>
              <a:t>What is a network?</a:t>
            </a:r>
          </a:p>
          <a:p>
            <a:pPr algn="just"/>
            <a:r>
              <a:rPr lang="en-US" sz="2400" dirty="0"/>
              <a:t>A network is a collection of computers and devices interconnected by communication channels that allow them to share resources and information. </a:t>
            </a:r>
          </a:p>
          <a:p>
            <a:pPr algn="just"/>
            <a:r>
              <a:rPr lang="en-US" sz="2400" dirty="0"/>
              <a:t>Networks can range from a small home network to a large corporate network or even the global internet.</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Networks:</a:t>
            </a:r>
          </a:p>
        </p:txBody>
      </p:sp>
      <p:sp>
        <p:nvSpPr>
          <p:cNvPr id="3" name="Content Placeholder 2"/>
          <p:cNvSpPr>
            <a:spLocks noGrp="1"/>
          </p:cNvSpPr>
          <p:nvPr>
            <p:ph idx="1"/>
          </p:nvPr>
        </p:nvSpPr>
        <p:spPr/>
        <p:txBody>
          <a:bodyPr>
            <a:normAutofit/>
          </a:bodyPr>
          <a:lstStyle/>
          <a:p>
            <a:pPr algn="just"/>
            <a:r>
              <a:rPr lang="en-US" sz="2400" b="1" dirty="0"/>
              <a:t>Local Area Network (LAN):</a:t>
            </a:r>
            <a:r>
              <a:rPr lang="en-US" sz="2400" dirty="0"/>
              <a:t> Covers a small geographic area, like a home or office. Typically, it’s used to connect computers and devices within a single location.</a:t>
            </a:r>
          </a:p>
          <a:p>
            <a:pPr algn="just"/>
            <a:r>
              <a:rPr lang="en-US" sz="2400" b="1" dirty="0"/>
              <a:t>Wide Area Network (WAN):</a:t>
            </a:r>
            <a:r>
              <a:rPr lang="en-US" sz="2400" dirty="0"/>
              <a:t> Covers a broad area, such as a city, country, or even global connections. The internet is the largest example of a WAN.</a:t>
            </a:r>
          </a:p>
          <a:p>
            <a:pPr algn="just"/>
            <a:r>
              <a:rPr lang="en-US" sz="2400" b="1" dirty="0"/>
              <a:t>Metropolitan Area Network (MAN):</a:t>
            </a:r>
            <a:r>
              <a:rPr lang="en-US" sz="2400" dirty="0"/>
              <a:t> Spans a city or a large campus, larger than a LAN but smaller than a WAN.</a:t>
            </a:r>
          </a:p>
          <a:p>
            <a:pPr algn="just"/>
            <a:r>
              <a:rPr lang="en-US" sz="2400" b="1" dirty="0"/>
              <a:t>Personal Area Network (PAN):</a:t>
            </a:r>
            <a:r>
              <a:rPr lang="en-US" sz="2400" dirty="0"/>
              <a:t> Used for connecting devices in a very small area, like a few meters around a person. Bluetooth is an example.</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36</a:t>
            </a:fld>
            <a:endParaRPr lang="en-US"/>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4192"/>
          <a:stretch>
            <a:fillRect/>
          </a:stretch>
        </p:blipFill>
        <p:spPr bwMode="auto">
          <a:xfrm>
            <a:off x="655000" y="2132856"/>
            <a:ext cx="7811245" cy="234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Devices</a:t>
            </a:r>
          </a:p>
        </p:txBody>
      </p:sp>
      <p:sp>
        <p:nvSpPr>
          <p:cNvPr id="3" name="Content Placeholder 2"/>
          <p:cNvSpPr>
            <a:spLocks noGrp="1"/>
          </p:cNvSpPr>
          <p:nvPr>
            <p:ph idx="1"/>
          </p:nvPr>
        </p:nvSpPr>
        <p:spPr/>
        <p:txBody>
          <a:bodyPr>
            <a:normAutofit/>
          </a:bodyPr>
          <a:lstStyle/>
          <a:p>
            <a:pPr algn="just"/>
            <a:r>
              <a:rPr lang="en-US" sz="2400" dirty="0"/>
              <a:t>Network devices are hardware components that facilitate communication, data transmission, and resource sharing between devices on a network.</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38</a:t>
            </a:fld>
            <a:endParaRPr lang="en-US"/>
          </a:p>
        </p:txBody>
      </p:sp>
      <p:pic>
        <p:nvPicPr>
          <p:cNvPr id="7170" name="Picture 2" descr="https://cdn.ttgtmedia.com/rms/onlineimages/types_of_network_devices-f.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9" t="19815" r="7138" b="11861"/>
          <a:stretch>
            <a:fillRect/>
          </a:stretch>
        </p:blipFill>
        <p:spPr bwMode="auto">
          <a:xfrm>
            <a:off x="419467" y="937263"/>
            <a:ext cx="8256989" cy="46519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Topology</a:t>
            </a:r>
          </a:p>
        </p:txBody>
      </p:sp>
      <p:sp>
        <p:nvSpPr>
          <p:cNvPr id="3" name="Content Placeholder 2"/>
          <p:cNvSpPr>
            <a:spLocks noGrp="1"/>
          </p:cNvSpPr>
          <p:nvPr>
            <p:ph idx="1"/>
          </p:nvPr>
        </p:nvSpPr>
        <p:spPr/>
        <p:txBody>
          <a:bodyPr>
            <a:normAutofit/>
          </a:bodyPr>
          <a:lstStyle/>
          <a:p>
            <a:pPr algn="just"/>
            <a:r>
              <a:rPr lang="en-US" sz="2400" dirty="0"/>
              <a:t>Network topology refers to the arrangement of different elements like nodes, links, and devices in a computer network. It defines how these components are connected and interact with each other.</a:t>
            </a:r>
          </a:p>
          <a:p>
            <a:pPr algn="just"/>
            <a:r>
              <a:rPr lang="en-US" sz="2400" dirty="0"/>
              <a:t>Common types include point to point, bus, star, ring, mesh, and tree topologies, each with its own advantages and disadvantages.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CIA</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4</a:t>
            </a:fld>
            <a:endParaRPr lang="en-US"/>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2062" y="1600200"/>
            <a:ext cx="4499876" cy="4525963"/>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Lst>
        </p:spPr>
      </p:pic>
      <p:sp>
        <p:nvSpPr>
          <p:cNvPr id="11" name="Oval 10"/>
          <p:cNvSpPr/>
          <p:nvPr/>
        </p:nvSpPr>
        <p:spPr>
          <a:xfrm>
            <a:off x="3707904" y="5661248"/>
            <a:ext cx="1656184" cy="648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CIA Traid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Topology </a:t>
            </a:r>
            <a:r>
              <a:rPr lang="en-US" sz="1200" dirty="0" err="1"/>
              <a:t>cont</a:t>
            </a:r>
            <a:r>
              <a:rPr lang="en-US" sz="1200" dirty="0"/>
              <a:t>….</a:t>
            </a:r>
          </a:p>
        </p:txBody>
      </p:sp>
      <p:sp>
        <p:nvSpPr>
          <p:cNvPr id="3" name="Content Placeholder 2"/>
          <p:cNvSpPr>
            <a:spLocks noGrp="1"/>
          </p:cNvSpPr>
          <p:nvPr>
            <p:ph idx="1"/>
          </p:nvPr>
        </p:nvSpPr>
        <p:spPr/>
        <p:txBody>
          <a:bodyPr>
            <a:normAutofit/>
          </a:bodyPr>
          <a:lstStyle/>
          <a:p>
            <a:pPr algn="just"/>
            <a:r>
              <a:rPr lang="en-US" sz="2400" b="1" dirty="0"/>
              <a:t>Point-to-point</a:t>
            </a:r>
            <a:r>
              <a:rPr lang="en-US" sz="2400" dirty="0"/>
              <a:t> </a:t>
            </a:r>
            <a:r>
              <a:rPr lang="en-US" sz="2400" b="1" dirty="0"/>
              <a:t>Topology</a:t>
            </a:r>
            <a:r>
              <a:rPr lang="en-US" sz="2400" dirty="0"/>
              <a:t> is a type of topology that works on the functionality of the sender and receiver. It is the simplest communication between two nodes, in which one is the sender and the other one is the receiver.</a:t>
            </a:r>
          </a:p>
          <a:p>
            <a:pPr algn="just"/>
            <a:r>
              <a:rPr lang="en-US" sz="2400" b="1" dirty="0"/>
              <a:t>Bus Topology </a:t>
            </a:r>
            <a:r>
              <a:rPr lang="en-US" sz="2400" dirty="0"/>
              <a:t>is a network type in which every computer and network device is connected to a single cable. It is bi-directional.</a:t>
            </a:r>
            <a:endParaRPr lang="en-US" sz="2400" b="1"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Topology </a:t>
            </a:r>
            <a:r>
              <a:rPr lang="en-US" sz="1200" dirty="0" err="1"/>
              <a:t>cont</a:t>
            </a:r>
            <a:r>
              <a:rPr lang="en-US" sz="1200" dirty="0"/>
              <a:t>….</a:t>
            </a:r>
          </a:p>
        </p:txBody>
      </p:sp>
      <p:sp>
        <p:nvSpPr>
          <p:cNvPr id="3" name="Content Placeholder 2"/>
          <p:cNvSpPr>
            <a:spLocks noGrp="1"/>
          </p:cNvSpPr>
          <p:nvPr>
            <p:ph idx="1"/>
          </p:nvPr>
        </p:nvSpPr>
        <p:spPr/>
        <p:txBody>
          <a:bodyPr>
            <a:normAutofit/>
          </a:bodyPr>
          <a:lstStyle/>
          <a:p>
            <a:pPr algn="just"/>
            <a:r>
              <a:rPr lang="en-US" sz="2400" b="1" dirty="0"/>
              <a:t>Ring Topology</a:t>
            </a:r>
            <a:r>
              <a:rPr lang="en-US" sz="2400" dirty="0"/>
              <a:t>, it forms a ring connecting devices with exactly two neighboring devices</a:t>
            </a:r>
          </a:p>
          <a:p>
            <a:pPr algn="just"/>
            <a:r>
              <a:rPr lang="en-US" sz="2400" b="1" dirty="0"/>
              <a:t>Star Topology</a:t>
            </a:r>
            <a:r>
              <a:rPr lang="en-US" sz="2400" dirty="0"/>
              <a:t>, all the devices are connected to a single hub through a cable. This hub is the central node and all other nodes are connected to the central node. </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Topology </a:t>
            </a:r>
            <a:r>
              <a:rPr lang="en-US" sz="1200" dirty="0" err="1"/>
              <a:t>cont</a:t>
            </a:r>
            <a:r>
              <a:rPr lang="en-US" sz="1200" dirty="0"/>
              <a:t>….</a:t>
            </a:r>
          </a:p>
        </p:txBody>
      </p:sp>
      <p:sp>
        <p:nvSpPr>
          <p:cNvPr id="3" name="Content Placeholder 2"/>
          <p:cNvSpPr>
            <a:spLocks noGrp="1"/>
          </p:cNvSpPr>
          <p:nvPr>
            <p:ph idx="1"/>
          </p:nvPr>
        </p:nvSpPr>
        <p:spPr/>
        <p:txBody>
          <a:bodyPr>
            <a:normAutofit/>
          </a:bodyPr>
          <a:lstStyle/>
          <a:p>
            <a:pPr algn="just" fontAlgn="base"/>
            <a:r>
              <a:rPr lang="en-US" sz="2400" b="1" dirty="0"/>
              <a:t>Tree Topology, </a:t>
            </a:r>
            <a:r>
              <a:rPr lang="en-US" sz="2400" dirty="0"/>
              <a:t>this topology is the variation of the Star topology. This topology has a hierarchical flow of data.</a:t>
            </a:r>
            <a:endParaRPr lang="en-US" sz="2400" b="1" dirty="0"/>
          </a:p>
          <a:p>
            <a:pPr algn="just"/>
            <a:r>
              <a:rPr lang="en-US" sz="2400" b="1" dirty="0"/>
              <a:t>Mesh Topology</a:t>
            </a:r>
            <a:r>
              <a:rPr lang="en-US" sz="2400" dirty="0"/>
              <a:t>, every device is connected to another device via a particular channel. </a:t>
            </a:r>
          </a:p>
          <a:p>
            <a:pPr algn="just" fontAlgn="base"/>
            <a:r>
              <a:rPr lang="en-US" sz="2400" b="1" dirty="0"/>
              <a:t>Hybrid Topology, </a:t>
            </a:r>
            <a:r>
              <a:rPr lang="en-US" sz="2400" dirty="0"/>
              <a:t>this topological technology is the combination of all the various types of topologies we have studied above. Hybrid Topology is used when the nodes are free to take any form.</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43</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1166813"/>
            <a:ext cx="8059737"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Addressing</a:t>
            </a:r>
          </a:p>
        </p:txBody>
      </p:sp>
      <p:sp>
        <p:nvSpPr>
          <p:cNvPr id="3" name="Content Placeholder 2"/>
          <p:cNvSpPr>
            <a:spLocks noGrp="1"/>
          </p:cNvSpPr>
          <p:nvPr>
            <p:ph idx="1"/>
          </p:nvPr>
        </p:nvSpPr>
        <p:spPr/>
        <p:txBody>
          <a:bodyPr>
            <a:normAutofit/>
          </a:bodyPr>
          <a:lstStyle/>
          <a:p>
            <a:pPr algn="just"/>
            <a:r>
              <a:rPr lang="en-US" sz="2400" dirty="0"/>
              <a:t>Each device on a network has a unique identifier known as an IP address. It allows devices to locate and communicate with each other.</a:t>
            </a:r>
          </a:p>
          <a:p>
            <a:pPr algn="just"/>
            <a:r>
              <a:rPr lang="en-US" sz="2400" b="1" dirty="0"/>
              <a:t>IPv4:</a:t>
            </a:r>
            <a:r>
              <a:rPr lang="en-US" sz="2400" dirty="0"/>
              <a:t> Uses a 32-bit address format (e.g., 192.168.1.1).</a:t>
            </a:r>
          </a:p>
          <a:p>
            <a:pPr algn="just"/>
            <a:r>
              <a:rPr lang="en-US" sz="2400" b="1" dirty="0"/>
              <a:t>IPv6:</a:t>
            </a:r>
            <a:r>
              <a:rPr lang="en-US" sz="2400" dirty="0"/>
              <a:t> Uses a 128-bit address format, offering a larger address space (e.g., 2001:0db8:85a3:0000:0000:8a2e:0370:7334).</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45</a:t>
            </a:fld>
            <a:endParaRPr lang="en-US"/>
          </a:p>
        </p:txBody>
      </p:sp>
      <p:pic>
        <p:nvPicPr>
          <p:cNvPr id="3074" name="Picture 2" descr="PPT - IP-Internet Protocol Addresses PowerPoint Presentation, free ..."/>
          <p:cNvPicPr>
            <a:picLocks noChangeAspect="1" noChangeArrowheads="1"/>
          </p:cNvPicPr>
          <p:nvPr/>
        </p:nvPicPr>
        <p:blipFill rotWithShape="1">
          <a:blip r:embed="rId2">
            <a:extLst>
              <a:ext uri="{28A0092B-C50C-407E-A947-70E740481C1C}">
                <a14:useLocalDpi xmlns:a14="http://schemas.microsoft.com/office/drawing/2010/main" val="0"/>
              </a:ext>
            </a:extLst>
          </a:blip>
          <a:srcRect l="8553" t="25376" r="9492" b="16479"/>
          <a:stretch>
            <a:fillRect/>
          </a:stretch>
        </p:blipFill>
        <p:spPr bwMode="auto">
          <a:xfrm>
            <a:off x="1544152" y="1700808"/>
            <a:ext cx="5980176" cy="31821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 Model</a:t>
            </a:r>
          </a:p>
        </p:txBody>
      </p:sp>
      <p:sp>
        <p:nvSpPr>
          <p:cNvPr id="3" name="Content Placeholder 2"/>
          <p:cNvSpPr>
            <a:spLocks noGrp="1"/>
          </p:cNvSpPr>
          <p:nvPr>
            <p:ph idx="1"/>
          </p:nvPr>
        </p:nvSpPr>
        <p:spPr/>
        <p:txBody>
          <a:bodyPr>
            <a:normAutofit/>
          </a:bodyPr>
          <a:lstStyle/>
          <a:p>
            <a:pPr algn="just" fontAlgn="base"/>
            <a:r>
              <a:rPr lang="en-US" sz="2400" b="1" dirty="0"/>
              <a:t>OSI stands for Open Systems Interconnection</a:t>
            </a:r>
            <a:r>
              <a:rPr lang="en-US" sz="2400" dirty="0"/>
              <a:t>, where open stands to say non-proprietary.</a:t>
            </a:r>
          </a:p>
          <a:p>
            <a:pPr algn="just" fontAlgn="base"/>
            <a:r>
              <a:rPr lang="en-US" sz="2400" dirty="0"/>
              <a:t>It is a 7-layer architecture with each layer having specific functionality to perform. </a:t>
            </a:r>
          </a:p>
          <a:p>
            <a:pPr algn="just" fontAlgn="base"/>
            <a:r>
              <a:rPr lang="en-US" sz="2400" dirty="0"/>
              <a:t>All these 7 layers work collaboratively to transmit the data from one person to another across the globe. The OSI reference model was developed by </a:t>
            </a:r>
            <a:r>
              <a:rPr lang="en-US" sz="2400" b="1" dirty="0"/>
              <a:t>ISO – ‘International Organization for Standardization</a:t>
            </a:r>
            <a:r>
              <a:rPr lang="en-US" sz="2400" dirty="0"/>
              <a:t>‘, in the year 1984.</a:t>
            </a:r>
          </a:p>
          <a:p>
            <a:pPr algn="just" fontAlgn="base"/>
            <a:r>
              <a:rPr lang="en-US" sz="2400" dirty="0"/>
              <a:t>The OSI model provides a </a:t>
            </a:r>
            <a:r>
              <a:rPr lang="en-US" sz="2400" b="1" dirty="0"/>
              <a:t>theoretical foundation</a:t>
            </a:r>
            <a:r>
              <a:rPr lang="en-US" sz="2400" dirty="0"/>
              <a:t> for understanding </a:t>
            </a:r>
            <a:r>
              <a:rPr lang="en-US" sz="2400" b="1" dirty="0"/>
              <a:t>network communication</a:t>
            </a:r>
            <a:r>
              <a:rPr lang="en-US" sz="2400" dirty="0"/>
              <a:t>. </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47</a:t>
            </a:fld>
            <a:endParaRPr lang="en-US"/>
          </a:p>
        </p:txBody>
      </p:sp>
      <p:pic>
        <p:nvPicPr>
          <p:cNvPr id="4098" name="Picture 2" descr="OSI-Model"/>
          <p:cNvPicPr>
            <a:picLocks noChangeAspect="1" noChangeArrowheads="1"/>
          </p:cNvPicPr>
          <p:nvPr/>
        </p:nvPicPr>
        <p:blipFill rotWithShape="1">
          <a:blip r:embed="rId2">
            <a:extLst>
              <a:ext uri="{28A0092B-C50C-407E-A947-70E740481C1C}">
                <a14:useLocalDpi xmlns:a14="http://schemas.microsoft.com/office/drawing/2010/main" val="0"/>
              </a:ext>
            </a:extLst>
          </a:blip>
          <a:srcRect t="6270"/>
          <a:stretch>
            <a:fillRect/>
          </a:stretch>
        </p:blipFill>
        <p:spPr bwMode="auto">
          <a:xfrm>
            <a:off x="1460946" y="357507"/>
            <a:ext cx="5698927" cy="5819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Data flows through the OSI model</a:t>
            </a:r>
          </a:p>
        </p:txBody>
      </p:sp>
      <p:sp>
        <p:nvSpPr>
          <p:cNvPr id="7" name="Content Placeholder 6"/>
          <p:cNvSpPr>
            <a:spLocks noGrp="1"/>
          </p:cNvSpPr>
          <p:nvPr>
            <p:ph sz="half" idx="1"/>
          </p:nvPr>
        </p:nvSpPr>
        <p:spPr>
          <a:xfrm>
            <a:off x="457200" y="1124744"/>
            <a:ext cx="3538736" cy="4525963"/>
          </a:xfrm>
        </p:spPr>
        <p:txBody>
          <a:bodyPr>
            <a:noAutofit/>
          </a:bodyPr>
          <a:lstStyle/>
          <a:p>
            <a:pPr algn="just" fontAlgn="base"/>
            <a:r>
              <a:rPr lang="en-US" sz="1800" b="1" dirty="0"/>
              <a:t>Application Layer: </a:t>
            </a:r>
            <a:r>
              <a:rPr lang="en-US" sz="1800" dirty="0"/>
              <a:t>Applications create the data.</a:t>
            </a:r>
          </a:p>
          <a:p>
            <a:pPr algn="just" fontAlgn="base"/>
            <a:r>
              <a:rPr lang="en-US" sz="1800" b="1" dirty="0"/>
              <a:t>Presentation Layer:</a:t>
            </a:r>
            <a:r>
              <a:rPr lang="en-US" sz="1800" dirty="0"/>
              <a:t> Data is formatted and encrypted.</a:t>
            </a:r>
          </a:p>
          <a:p>
            <a:pPr algn="just" fontAlgn="base"/>
            <a:r>
              <a:rPr lang="en-US" sz="1800" b="1" dirty="0"/>
              <a:t>Session Layer:</a:t>
            </a:r>
            <a:r>
              <a:rPr lang="en-US" sz="1800" dirty="0"/>
              <a:t> Connections are established and managed.</a:t>
            </a:r>
          </a:p>
          <a:p>
            <a:pPr algn="just" fontAlgn="base"/>
            <a:r>
              <a:rPr lang="en-US" sz="1800" b="1" dirty="0"/>
              <a:t>Transport Layer:</a:t>
            </a:r>
            <a:r>
              <a:rPr lang="en-US" sz="1800" dirty="0"/>
              <a:t> Data is broken into segments for reliable delivery.</a:t>
            </a:r>
          </a:p>
          <a:p>
            <a:pPr algn="just" fontAlgn="base"/>
            <a:r>
              <a:rPr lang="en-US" sz="1800" b="1" dirty="0"/>
              <a:t>Network Layer</a:t>
            </a:r>
            <a:r>
              <a:rPr lang="en-US" sz="1800" dirty="0"/>
              <a:t>: Segments are packaged into packets and routed.</a:t>
            </a:r>
          </a:p>
          <a:p>
            <a:pPr algn="just" fontAlgn="base"/>
            <a:r>
              <a:rPr lang="en-US" sz="1800" b="1" dirty="0"/>
              <a:t>Data Link Layer: </a:t>
            </a:r>
            <a:r>
              <a:rPr lang="en-US" sz="1800" dirty="0"/>
              <a:t>Packets are framed and sent to the next device.</a:t>
            </a:r>
          </a:p>
          <a:p>
            <a:pPr algn="just" fontAlgn="base"/>
            <a:r>
              <a:rPr lang="en-US" sz="1800" b="1" dirty="0"/>
              <a:t>Physical Layer: </a:t>
            </a:r>
            <a:r>
              <a:rPr lang="en-US" sz="1800" dirty="0"/>
              <a:t>Frames are converted into bits and transmitted physically.</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48</a:t>
            </a:fld>
            <a:endParaRPr lang="en-US"/>
          </a:p>
        </p:txBody>
      </p:sp>
      <p:pic>
        <p:nvPicPr>
          <p:cNvPr id="5122"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067943" y="2348880"/>
            <a:ext cx="4878309" cy="287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a:t>
            </a:r>
          </a:p>
        </p:txBody>
      </p:sp>
      <p:sp>
        <p:nvSpPr>
          <p:cNvPr id="7" name="Content Placeholder 6"/>
          <p:cNvSpPr>
            <a:spLocks noGrp="1"/>
          </p:cNvSpPr>
          <p:nvPr>
            <p:ph idx="1"/>
          </p:nvPr>
        </p:nvSpPr>
        <p:spPr/>
        <p:txBody>
          <a:bodyPr>
            <a:normAutofit/>
          </a:bodyPr>
          <a:lstStyle/>
          <a:p>
            <a:pPr algn="just" fontAlgn="base"/>
            <a:r>
              <a:rPr lang="en-US" sz="2400" dirty="0"/>
              <a:t>Protocols and standards are important in computer networks. </a:t>
            </a:r>
          </a:p>
          <a:p>
            <a:pPr algn="just" fontAlgn="base"/>
            <a:r>
              <a:rPr lang="en-US" sz="2400" dirty="0"/>
              <a:t>They are like the rules and guidelines that allow different devices and systems to communicate and work together smoothly. </a:t>
            </a:r>
          </a:p>
          <a:p>
            <a:pPr algn="just" fontAlgn="base"/>
            <a:r>
              <a:rPr lang="en-US" sz="2400" dirty="0"/>
              <a:t>Protocols define how data is sent, received, and processed, while standards ensure that various technologies are compatible with each other. </a:t>
            </a:r>
          </a:p>
        </p:txBody>
      </p:sp>
      <p:sp>
        <p:nvSpPr>
          <p:cNvPr id="5" name="Footer Placeholder 4"/>
          <p:cNvSpPr>
            <a:spLocks noGrp="1"/>
          </p:cNvSpPr>
          <p:nvPr>
            <p:ph type="ftr" sz="quarter" idx="11"/>
          </p:nvPr>
        </p:nvSpPr>
        <p:spPr/>
        <p:txBody>
          <a:bodyPr/>
          <a:lstStyle/>
          <a:p>
            <a:r>
              <a:rPr lang="en-US"/>
              <a:t>Introduction to Computer Security</a:t>
            </a:r>
          </a:p>
        </p:txBody>
      </p:sp>
      <p:sp>
        <p:nvSpPr>
          <p:cNvPr id="6" name="Slide Number Placeholder 5"/>
          <p:cNvSpPr>
            <a:spLocks noGrp="1"/>
          </p:cNvSpPr>
          <p:nvPr>
            <p:ph type="sldNum" sz="quarter" idx="12"/>
          </p:nvPr>
        </p:nvSpPr>
        <p:spPr/>
        <p:txBody>
          <a:bodyPr/>
          <a:lstStyle/>
          <a:p>
            <a:fld id="{0062C12A-8FFE-4FF8-8044-C3559AAEE21D}" type="slidenum">
              <a:rPr lang="en-US" smtClean="0"/>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CIA Traid (Fundamental Concepts)</a:t>
            </a:r>
          </a:p>
        </p:txBody>
      </p:sp>
      <p:sp>
        <p:nvSpPr>
          <p:cNvPr id="3" name="Content Placeholder 2"/>
          <p:cNvSpPr>
            <a:spLocks noGrp="1"/>
          </p:cNvSpPr>
          <p:nvPr>
            <p:ph sz="half" idx="1"/>
          </p:nvPr>
        </p:nvSpPr>
        <p:spPr/>
        <p:txBody>
          <a:bodyPr>
            <a:noAutofit/>
          </a:bodyPr>
          <a:lstStyle/>
          <a:p>
            <a:pPr algn="just"/>
            <a:r>
              <a:rPr lang="en-US" sz="2400" b="1" dirty="0"/>
              <a:t>Confidentiality:</a:t>
            </a:r>
            <a:r>
              <a:rPr lang="en-US" sz="2400" dirty="0"/>
              <a:t> Ensures that data is accessible only to authorized users.</a:t>
            </a:r>
          </a:p>
          <a:p>
            <a:pPr algn="just"/>
            <a:r>
              <a:rPr lang="en-US" sz="2400" b="1" dirty="0"/>
              <a:t>Integrity:</a:t>
            </a:r>
            <a:r>
              <a:rPr lang="en-US" sz="2400" dirty="0"/>
              <a:t> Protects data from being altered or tampered with by unauthorized users.</a:t>
            </a:r>
          </a:p>
          <a:p>
            <a:pPr algn="just"/>
            <a:r>
              <a:rPr lang="en-US" sz="2400" b="1" dirty="0"/>
              <a:t>Availability:</a:t>
            </a:r>
            <a:r>
              <a:rPr lang="en-US" sz="2400" dirty="0"/>
              <a:t> Ensures that network services and resources are available to authorized users when needed.</a:t>
            </a:r>
          </a:p>
          <a:p>
            <a:pPr algn="just"/>
            <a:endParaRPr lang="en-US" sz="2400" dirty="0"/>
          </a:p>
          <a:p>
            <a:pPr algn="just"/>
            <a:endParaRPr lang="en-US" sz="2400" dirty="0"/>
          </a:p>
        </p:txBody>
      </p:sp>
      <p:sp>
        <p:nvSpPr>
          <p:cNvPr id="5" name="Footer Placeholder 4"/>
          <p:cNvSpPr>
            <a:spLocks noGrp="1"/>
          </p:cNvSpPr>
          <p:nvPr>
            <p:ph type="ftr" sz="quarter" idx="11"/>
          </p:nvPr>
        </p:nvSpPr>
        <p:spPr/>
        <p:txBody>
          <a:bodyPr/>
          <a:lstStyle/>
          <a:p>
            <a:r>
              <a:rPr lang="en-US"/>
              <a:t>Introduction to Computer Security</a:t>
            </a:r>
          </a:p>
        </p:txBody>
      </p:sp>
      <p:sp>
        <p:nvSpPr>
          <p:cNvPr id="6" name="Slide Number Placeholder 5"/>
          <p:cNvSpPr>
            <a:spLocks noGrp="1"/>
          </p:cNvSpPr>
          <p:nvPr>
            <p:ph type="sldNum" sz="quarter" idx="12"/>
          </p:nvPr>
        </p:nvSpPr>
        <p:spPr/>
        <p:txBody>
          <a:bodyPr/>
          <a:lstStyle/>
          <a:p>
            <a:fld id="{0062C12A-8FFE-4FF8-8044-C3559AAEE21D}" type="slidenum">
              <a:rPr lang="en-US" smtClean="0"/>
              <a:t>5</a:t>
            </a:fld>
            <a:endParaRPr lang="en-US"/>
          </a:p>
        </p:txBody>
      </p:sp>
      <p:pic>
        <p:nvPicPr>
          <p:cNvPr id="7"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499992" y="1988840"/>
            <a:ext cx="4500873" cy="3370907"/>
          </a:xfrm>
          <a:prstGeom prst="rect">
            <a:avLst/>
          </a:prstGeom>
          <a:solidFill>
            <a:schemeClr val="tx1"/>
          </a:solidFill>
          <a:ln w="9525">
            <a:solidFill>
              <a:schemeClr val="tx1"/>
            </a:solidFill>
            <a:miter lim="800000"/>
            <a:headEnd/>
            <a:tailEnd/>
          </a:ln>
          <a:effectLst/>
        </p:spPr>
      </p:pic>
      <p:sp>
        <p:nvSpPr>
          <p:cNvPr id="8" name="Rectangle 7"/>
          <p:cNvSpPr/>
          <p:nvPr/>
        </p:nvSpPr>
        <p:spPr>
          <a:xfrm>
            <a:off x="8316416" y="4725144"/>
            <a:ext cx="576064"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&amp; IP</a:t>
            </a:r>
          </a:p>
        </p:txBody>
      </p:sp>
      <p:sp>
        <p:nvSpPr>
          <p:cNvPr id="3" name="Content Placeholder 2"/>
          <p:cNvSpPr>
            <a:spLocks noGrp="1"/>
          </p:cNvSpPr>
          <p:nvPr>
            <p:ph idx="1"/>
          </p:nvPr>
        </p:nvSpPr>
        <p:spPr/>
        <p:txBody>
          <a:bodyPr>
            <a:normAutofit/>
          </a:bodyPr>
          <a:lstStyle/>
          <a:p>
            <a:pPr algn="just"/>
            <a:r>
              <a:rPr lang="en-US" sz="2400" dirty="0"/>
              <a:t>TCP (Transmission Control Protocol) is one of the main protocols of the TCP/IP suite.</a:t>
            </a:r>
          </a:p>
          <a:p>
            <a:pPr algn="just"/>
            <a:r>
              <a:rPr lang="en-US" sz="2400" dirty="0"/>
              <a:t>Transmission Control Protocol (TCP) ensures reliable and efficient data transmission over the internet.</a:t>
            </a:r>
          </a:p>
          <a:p>
            <a:pPr algn="just"/>
            <a:r>
              <a:rPr lang="en-US" sz="2400" dirty="0"/>
              <a:t>Transmission Control Protocol (TCP) is a connection-oriented protocol for communications that helps in the exchange of messages between different devices over a network. </a:t>
            </a:r>
          </a:p>
          <a:p>
            <a:pPr algn="just"/>
            <a:r>
              <a:rPr lang="en-US" sz="2400" dirty="0"/>
              <a:t>Internet Protocol (IP) is a method that is useful for sending data from one device to another from all over the internet. It is a set of rules governing how data is sent and received over the internet.</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a:t>
            </a:r>
          </a:p>
        </p:txBody>
      </p:sp>
      <p:sp>
        <p:nvSpPr>
          <p:cNvPr id="3" name="Content Placeholder 2"/>
          <p:cNvSpPr>
            <a:spLocks noGrp="1"/>
          </p:cNvSpPr>
          <p:nvPr>
            <p:ph idx="1"/>
          </p:nvPr>
        </p:nvSpPr>
        <p:spPr/>
        <p:txBody>
          <a:bodyPr>
            <a:normAutofit/>
          </a:bodyPr>
          <a:lstStyle/>
          <a:p>
            <a:pPr algn="just"/>
            <a:r>
              <a:rPr lang="en-US" sz="2400" dirty="0"/>
              <a:t>The TCP/IP model is a fundamental framework for computer networking. </a:t>
            </a:r>
          </a:p>
          <a:p>
            <a:pPr algn="just"/>
            <a:r>
              <a:rPr lang="en-US" sz="2400" dirty="0"/>
              <a:t>It stands for Transmission Control Protocol/Internet Protocol, which are the core protocols of the Internet. </a:t>
            </a:r>
          </a:p>
          <a:p>
            <a:pPr algn="just"/>
            <a:r>
              <a:rPr lang="en-US" sz="2400" dirty="0"/>
              <a:t>This model defines how data is transmitted over networks, ensuring reliable communication between devices. It consists of four layers: </a:t>
            </a:r>
          </a:p>
          <a:p>
            <a:pPr lvl="1" algn="just"/>
            <a:r>
              <a:rPr lang="en-US" sz="1400" dirty="0"/>
              <a:t>the Application Layer.</a:t>
            </a:r>
          </a:p>
          <a:p>
            <a:pPr lvl="1" algn="just"/>
            <a:r>
              <a:rPr lang="en-US" sz="1400" dirty="0"/>
              <a:t>the Transport Layer, </a:t>
            </a:r>
          </a:p>
          <a:p>
            <a:pPr lvl="1" algn="just"/>
            <a:r>
              <a:rPr lang="en-US" sz="1400" dirty="0"/>
              <a:t>the Network /Internet Layer, </a:t>
            </a:r>
          </a:p>
          <a:p>
            <a:pPr lvl="1" algn="just"/>
            <a:r>
              <a:rPr lang="en-US" sz="1400" dirty="0"/>
              <a:t>the Link Layer, </a:t>
            </a:r>
          </a:p>
          <a:p>
            <a:pPr marL="457200" lvl="1" indent="0" algn="just">
              <a:buNone/>
            </a:pPr>
            <a:endParaRPr lang="en-US" sz="1400" dirty="0"/>
          </a:p>
          <a:p>
            <a:pPr lvl="1" algn="just"/>
            <a:endParaRPr lang="en-US" sz="1400" dirty="0"/>
          </a:p>
          <a:p>
            <a:pPr lvl="1" algn="just"/>
            <a:endParaRPr lang="en-US" sz="1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51</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3609020"/>
            <a:ext cx="5122540" cy="256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Layer</a:t>
            </a:r>
          </a:p>
        </p:txBody>
      </p:sp>
      <p:sp>
        <p:nvSpPr>
          <p:cNvPr id="3" name="Content Placeholder 2"/>
          <p:cNvSpPr>
            <a:spLocks noGrp="1"/>
          </p:cNvSpPr>
          <p:nvPr>
            <p:ph idx="1"/>
          </p:nvPr>
        </p:nvSpPr>
        <p:spPr/>
        <p:txBody>
          <a:bodyPr>
            <a:normAutofit/>
          </a:bodyPr>
          <a:lstStyle/>
          <a:p>
            <a:pPr algn="just"/>
            <a:r>
              <a:rPr lang="en-US" sz="2400" b="1" dirty="0"/>
              <a:t>Purpose:</a:t>
            </a:r>
            <a:r>
              <a:rPr lang="en-US" sz="2400" dirty="0"/>
              <a:t> This is the layer where end-user applications and protocols operate. It’s responsible for providing network services directly to applications.</a:t>
            </a:r>
          </a:p>
          <a:p>
            <a:pPr algn="just"/>
            <a:r>
              <a:rPr lang="en-US" sz="2400" b="1" dirty="0"/>
              <a:t>Protocols:</a:t>
            </a:r>
          </a:p>
          <a:p>
            <a:pPr lvl="1" algn="just"/>
            <a:r>
              <a:rPr lang="en-US" sz="2000" b="1" dirty="0"/>
              <a:t>HTTP/HTTPS</a:t>
            </a:r>
            <a:r>
              <a:rPr lang="en-US" sz="2000" dirty="0"/>
              <a:t> (Hypertext Transfer Protocol/Secure): Used for web browsing.</a:t>
            </a:r>
          </a:p>
          <a:p>
            <a:pPr lvl="1" algn="just"/>
            <a:r>
              <a:rPr lang="en-US" sz="2000" b="1" dirty="0"/>
              <a:t>FTP</a:t>
            </a:r>
            <a:r>
              <a:rPr lang="en-US" sz="2000" dirty="0"/>
              <a:t> (File Transfer Protocol): Used for transferring files.</a:t>
            </a:r>
          </a:p>
          <a:p>
            <a:pPr lvl="1" algn="just"/>
            <a:r>
              <a:rPr lang="en-US" sz="2000" b="1" dirty="0"/>
              <a:t>SMTP</a:t>
            </a:r>
            <a:r>
              <a:rPr lang="en-US" sz="2000" dirty="0"/>
              <a:t> (Simple Mail Transfer Protocol): Used for email transmission.</a:t>
            </a:r>
          </a:p>
          <a:p>
            <a:pPr lvl="1" algn="just"/>
            <a:r>
              <a:rPr lang="en-US" sz="2000" b="1" dirty="0"/>
              <a:t>DNS</a:t>
            </a:r>
            <a:r>
              <a:rPr lang="en-US" sz="2000" dirty="0"/>
              <a:t> (Domain Name System): Translates domain names into IP addresses.</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US" dirty="0"/>
              <a:t>Transport Layer</a:t>
            </a:r>
          </a:p>
        </p:txBody>
      </p:sp>
      <p:sp>
        <p:nvSpPr>
          <p:cNvPr id="3" name="Content Placeholder 2"/>
          <p:cNvSpPr>
            <a:spLocks noGrp="1"/>
          </p:cNvSpPr>
          <p:nvPr>
            <p:ph idx="1"/>
          </p:nvPr>
        </p:nvSpPr>
        <p:spPr/>
        <p:txBody>
          <a:bodyPr>
            <a:noAutofit/>
          </a:bodyPr>
          <a:lstStyle/>
          <a:p>
            <a:pPr algn="just"/>
            <a:r>
              <a:rPr lang="en-US" sz="2400" b="1" dirty="0"/>
              <a:t>Purpose:</a:t>
            </a:r>
            <a:r>
              <a:rPr lang="en-US" sz="2400" dirty="0"/>
              <a:t> Manages end-to-end communication between devices, providing error recovery and flow control.</a:t>
            </a:r>
          </a:p>
          <a:p>
            <a:pPr algn="just"/>
            <a:r>
              <a:rPr lang="en-US" sz="2400" b="1" dirty="0"/>
              <a:t>Protocols:</a:t>
            </a:r>
          </a:p>
          <a:p>
            <a:pPr lvl="1" algn="just"/>
            <a:r>
              <a:rPr lang="en-US" sz="2000" b="1" dirty="0"/>
              <a:t>TCP</a:t>
            </a:r>
            <a:r>
              <a:rPr lang="en-US" sz="2000" dirty="0"/>
              <a:t> (Transmission Control Protocol): Provides reliable, connection-oriented communication. It ensures that data packets are delivered in the correct order and without errors.</a:t>
            </a:r>
          </a:p>
          <a:p>
            <a:pPr lvl="1" algn="just"/>
            <a:r>
              <a:rPr lang="en-US" sz="2000" b="1" dirty="0"/>
              <a:t>UDP</a:t>
            </a:r>
            <a:r>
              <a:rPr lang="en-US" sz="2000" dirty="0"/>
              <a:t> (User Datagram Protocol): Provides a connectionless, less reliable communication service. It’s used where speed is more critical than reliability, such as streaming.</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Layer</a:t>
            </a:r>
          </a:p>
        </p:txBody>
      </p:sp>
      <p:sp>
        <p:nvSpPr>
          <p:cNvPr id="3" name="Content Placeholder 2"/>
          <p:cNvSpPr>
            <a:spLocks noGrp="1"/>
          </p:cNvSpPr>
          <p:nvPr>
            <p:ph idx="1"/>
          </p:nvPr>
        </p:nvSpPr>
        <p:spPr/>
        <p:txBody>
          <a:bodyPr>
            <a:normAutofit/>
          </a:bodyPr>
          <a:lstStyle/>
          <a:p>
            <a:pPr algn="just"/>
            <a:r>
              <a:rPr lang="en-US" sz="2400" b="1" dirty="0"/>
              <a:t>Purpose:</a:t>
            </a:r>
            <a:r>
              <a:rPr lang="en-US" sz="2400" dirty="0"/>
              <a:t> Handles the logical addressing and routing of data packets across different networks.</a:t>
            </a:r>
          </a:p>
          <a:p>
            <a:pPr algn="just"/>
            <a:r>
              <a:rPr lang="en-US" sz="2400" b="1" dirty="0"/>
              <a:t>Protocols:</a:t>
            </a:r>
          </a:p>
          <a:p>
            <a:pPr lvl="1" algn="just"/>
            <a:r>
              <a:rPr lang="en-US" sz="2000" b="1" dirty="0"/>
              <a:t>IP</a:t>
            </a:r>
            <a:r>
              <a:rPr lang="en-US" sz="2000" dirty="0"/>
              <a:t> (Internet Protocol): Responsible for addressing and routing packets to ensure they reach the correct destination.</a:t>
            </a:r>
          </a:p>
          <a:p>
            <a:pPr lvl="1" algn="just"/>
            <a:r>
              <a:rPr lang="en-US" sz="2000" b="1" dirty="0"/>
              <a:t>IPv4</a:t>
            </a:r>
            <a:r>
              <a:rPr lang="en-US" sz="2000" dirty="0"/>
              <a:t>: Uses 32-bit addresses.</a:t>
            </a:r>
          </a:p>
          <a:p>
            <a:pPr lvl="1" algn="just"/>
            <a:r>
              <a:rPr lang="en-US" sz="2000" b="1" dirty="0"/>
              <a:t>IPv6</a:t>
            </a:r>
            <a:r>
              <a:rPr lang="en-US" sz="2000" dirty="0"/>
              <a:t>: Uses 128-bit addresses, providing a larger address space.</a:t>
            </a:r>
          </a:p>
          <a:p>
            <a:pPr algn="just"/>
            <a:r>
              <a:rPr lang="en-US" sz="2400" b="1" dirty="0"/>
              <a:t>ICMP</a:t>
            </a:r>
            <a:r>
              <a:rPr lang="en-US" sz="2400" dirty="0"/>
              <a:t> (Internet Control Message Protocol): Used for network diagnostics and error reporting (e.g., ping).</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Layer</a:t>
            </a:r>
          </a:p>
        </p:txBody>
      </p:sp>
      <p:sp>
        <p:nvSpPr>
          <p:cNvPr id="3" name="Content Placeholder 2"/>
          <p:cNvSpPr>
            <a:spLocks noGrp="1"/>
          </p:cNvSpPr>
          <p:nvPr>
            <p:ph idx="1"/>
          </p:nvPr>
        </p:nvSpPr>
        <p:spPr/>
        <p:txBody>
          <a:bodyPr>
            <a:normAutofit/>
          </a:bodyPr>
          <a:lstStyle/>
          <a:p>
            <a:pPr algn="just"/>
            <a:r>
              <a:rPr lang="en-US" sz="2400" b="1" dirty="0"/>
              <a:t>Purpose:</a:t>
            </a:r>
            <a:r>
              <a:rPr lang="en-US" sz="2400" dirty="0"/>
              <a:t> Manages physical network hardware and the data link protocols. It’s responsible for the actual transmission of data over the physical network.</a:t>
            </a:r>
          </a:p>
          <a:p>
            <a:pPr algn="just"/>
            <a:r>
              <a:rPr lang="en-US" sz="2400" b="1" dirty="0"/>
              <a:t>Protocols:</a:t>
            </a:r>
          </a:p>
          <a:p>
            <a:pPr lvl="1" algn="just"/>
            <a:r>
              <a:rPr lang="en-US" sz="2000" b="1" dirty="0"/>
              <a:t>Ethernet</a:t>
            </a:r>
            <a:r>
              <a:rPr lang="en-US" sz="2000" dirty="0"/>
              <a:t>: Commonly used in local area networks (LANs).</a:t>
            </a:r>
          </a:p>
          <a:p>
            <a:pPr lvl="1" algn="just"/>
            <a:r>
              <a:rPr lang="en-US" sz="2000" b="1" dirty="0"/>
              <a:t>Wi-Fi</a:t>
            </a:r>
            <a:r>
              <a:rPr lang="en-US" sz="2000" dirty="0"/>
              <a:t>: Wireless networking protocol.</a:t>
            </a:r>
          </a:p>
          <a:p>
            <a:pPr lvl="1" algn="just"/>
            <a:r>
              <a:rPr lang="en-US" sz="2000" b="1" dirty="0"/>
              <a:t>PPP</a:t>
            </a:r>
            <a:r>
              <a:rPr lang="en-US" sz="2000" dirty="0"/>
              <a:t> (Point-to-Point Protocol): Used for direct connections between two nodes.</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Issues In TCP/IP Suit </a:t>
            </a:r>
          </a:p>
        </p:txBody>
      </p:sp>
      <p:sp>
        <p:nvSpPr>
          <p:cNvPr id="3" name="Content Placeholder 2"/>
          <p:cNvSpPr>
            <a:spLocks noGrp="1"/>
          </p:cNvSpPr>
          <p:nvPr>
            <p:ph idx="1"/>
          </p:nvPr>
        </p:nvSpPr>
        <p:spPr/>
        <p:txBody>
          <a:bodyPr/>
          <a:lstStyle/>
          <a:p>
            <a:r>
              <a:rPr lang="en-US" dirty="0"/>
              <a:t>Sniffing</a:t>
            </a:r>
          </a:p>
          <a:p>
            <a:r>
              <a:rPr lang="en-US" dirty="0"/>
              <a:t>Spoofing</a:t>
            </a:r>
          </a:p>
          <a:p>
            <a:r>
              <a:rPr lang="en-US" dirty="0"/>
              <a:t>ARP Poisoning</a:t>
            </a:r>
          </a:p>
          <a:p>
            <a:r>
              <a:rPr lang="en-US" dirty="0"/>
              <a:t>ICMP Exploits</a:t>
            </a:r>
          </a:p>
          <a:p>
            <a:r>
              <a:rPr lang="en-US" dirty="0"/>
              <a:t>IP Address Spoofing</a:t>
            </a:r>
          </a:p>
          <a:p>
            <a:r>
              <a:rPr lang="en-US" dirty="0"/>
              <a:t>IP Fragment Attack</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Sniffing</a:t>
            </a:r>
          </a:p>
        </p:txBody>
      </p:sp>
      <p:sp>
        <p:nvSpPr>
          <p:cNvPr id="3" name="Content Placeholder 2"/>
          <p:cNvSpPr>
            <a:spLocks noGrp="1"/>
          </p:cNvSpPr>
          <p:nvPr>
            <p:ph idx="1"/>
          </p:nvPr>
        </p:nvSpPr>
        <p:spPr/>
        <p:txBody>
          <a:bodyPr>
            <a:normAutofit/>
          </a:bodyPr>
          <a:lstStyle/>
          <a:p>
            <a:pPr algn="just"/>
            <a:r>
              <a:rPr lang="en-US" sz="2400" dirty="0"/>
              <a:t>“Sniffing" specifically refers to the process of capturing and analyzing network traffic. This technique is used to monitor data packets as they travel across a network.</a:t>
            </a:r>
          </a:p>
          <a:p>
            <a:pPr algn="just"/>
            <a:r>
              <a:rPr lang="en-US" sz="2400" b="1" dirty="0"/>
              <a:t>Network Traffic Capture</a:t>
            </a:r>
            <a:r>
              <a:rPr lang="en-US" sz="2400" dirty="0"/>
              <a:t>:</a:t>
            </a:r>
          </a:p>
          <a:p>
            <a:pPr lvl="1" algn="just"/>
            <a:r>
              <a:rPr lang="en-US" sz="2200" b="1" dirty="0"/>
              <a:t>Purpose</a:t>
            </a:r>
            <a:r>
              <a:rPr lang="en-US" sz="2200" dirty="0"/>
              <a:t>: To capture data packets transmitted over a network to understand, monitor, or diagnose network traffic.</a:t>
            </a:r>
            <a:r>
              <a:rPr lang="id-ID" altLang="en-US" sz="2200" dirty="0"/>
              <a:t> It can be used by attackers to steal sensitive data.</a:t>
            </a:r>
            <a:endParaRPr lang="en-US" sz="2200" dirty="0"/>
          </a:p>
          <a:p>
            <a:pPr lvl="1" algn="just"/>
            <a:r>
              <a:rPr lang="en-US" sz="2200" b="1" dirty="0"/>
              <a:t>Data Packets</a:t>
            </a:r>
            <a:r>
              <a:rPr lang="en-US" sz="2200" dirty="0"/>
              <a:t>: Each packet contains headers and data. Headers include information like source and destination IP addresses, ports, and protocol information. The </a:t>
            </a:r>
            <a:r>
              <a:rPr lang="id-ID" altLang="en-US" sz="2200" dirty="0"/>
              <a:t>data </a:t>
            </a:r>
            <a:r>
              <a:rPr lang="en-US" sz="2200" dirty="0"/>
              <a:t>contains the actual data being transmitted.</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altLang="en-US" sz="4000" dirty="0"/>
              <a:t>Packet structure</a:t>
            </a:r>
          </a:p>
        </p:txBody>
      </p:sp>
      <p:pic>
        <p:nvPicPr>
          <p:cNvPr id="6" name="Content Placeholder 5"/>
          <p:cNvPicPr>
            <a:picLocks noGrp="1" noChangeAspect="1"/>
          </p:cNvPicPr>
          <p:nvPr>
            <p:ph idx="1"/>
          </p:nvPr>
        </p:nvPicPr>
        <p:blipFill>
          <a:blip r:embed="rId2"/>
          <a:stretch>
            <a:fillRect/>
          </a:stretch>
        </p:blipFill>
        <p:spPr>
          <a:xfrm>
            <a:off x="1552575" y="1384935"/>
            <a:ext cx="6037580" cy="4526280"/>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altLang="en-US" sz="4000" dirty="0"/>
              <a:t>TCP Header</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59</a:t>
            </a:fld>
            <a:endParaRPr lang="en-US"/>
          </a:p>
        </p:txBody>
      </p:sp>
      <p:pic>
        <p:nvPicPr>
          <p:cNvPr id="7" name="Content Placeholder 6"/>
          <p:cNvPicPr>
            <a:picLocks noGrp="1" noChangeAspect="1"/>
          </p:cNvPicPr>
          <p:nvPr>
            <p:ph idx="1"/>
          </p:nvPr>
        </p:nvPicPr>
        <p:blipFill>
          <a:blip r:embed="rId2"/>
          <a:stretch>
            <a:fillRect/>
          </a:stretch>
        </p:blipFill>
        <p:spPr>
          <a:xfrm>
            <a:off x="765175" y="1600200"/>
            <a:ext cx="7612380" cy="4526280"/>
          </a:xfrm>
          <a:prstGeom prst="rect">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Difference</a:t>
            </a:r>
            <a:br>
              <a:rPr lang="en-US" sz="4000" dirty="0"/>
            </a:br>
            <a:r>
              <a:rPr lang="en-US" sz="4000" dirty="0"/>
              <a:t>Cyber Security vs. Computer Security</a:t>
            </a:r>
          </a:p>
        </p:txBody>
      </p:sp>
      <p:sp>
        <p:nvSpPr>
          <p:cNvPr id="14" name="Content Placeholder 13"/>
          <p:cNvSpPr>
            <a:spLocks noGrp="1"/>
          </p:cNvSpPr>
          <p:nvPr>
            <p:ph idx="1"/>
          </p:nvPr>
        </p:nvSpPr>
        <p:spPr/>
        <p:txBody>
          <a:bodyPr>
            <a:normAutofit/>
          </a:bodyPr>
          <a:lstStyle/>
          <a:p>
            <a:pPr algn="just"/>
            <a:r>
              <a:rPr lang="en-US" sz="2400" dirty="0"/>
              <a:t>Cyber security and computer security are related fields but they focus on different aspects of protecting information and systems.</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6</a:t>
            </a:fld>
            <a:endParaRPr lang="en-US"/>
          </a:p>
        </p:txBody>
      </p:sp>
      <p:graphicFrame>
        <p:nvGraphicFramePr>
          <p:cNvPr id="17" name="Table 16"/>
          <p:cNvGraphicFramePr>
            <a:graphicFrameLocks noGrp="1"/>
          </p:cNvGraphicFramePr>
          <p:nvPr/>
        </p:nvGraphicFramePr>
        <p:xfrm>
          <a:off x="395536" y="2852936"/>
          <a:ext cx="8496944" cy="3205480"/>
        </p:xfrm>
        <a:graphic>
          <a:graphicData uri="http://schemas.openxmlformats.org/drawingml/2006/table">
            <a:tbl>
              <a:tblPr firstRow="1" bandRow="1">
                <a:tableStyleId>{5C22544A-7EE6-4342-B048-85BDC9FD1C3A}</a:tableStyleId>
              </a:tblPr>
              <a:tblGrid>
                <a:gridCol w="4248472">
                  <a:extLst>
                    <a:ext uri="{9D8B030D-6E8A-4147-A177-3AD203B41FA5}">
                      <a16:colId xmlns:a16="http://schemas.microsoft.com/office/drawing/2014/main" val="20000"/>
                    </a:ext>
                  </a:extLst>
                </a:gridCol>
                <a:gridCol w="4248472">
                  <a:extLst>
                    <a:ext uri="{9D8B030D-6E8A-4147-A177-3AD203B41FA5}">
                      <a16:colId xmlns:a16="http://schemas.microsoft.com/office/drawing/2014/main" val="20001"/>
                    </a:ext>
                  </a:extLst>
                </a:gridCol>
              </a:tblGrid>
              <a:tr h="370840">
                <a:tc>
                  <a:txBody>
                    <a:bodyPr/>
                    <a:lstStyle/>
                    <a:p>
                      <a:pPr algn="ctr"/>
                      <a:r>
                        <a:rPr lang="en-US" sz="1400" dirty="0"/>
                        <a:t>Cyber 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Computer 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just"/>
                      <a:r>
                        <a:rPr lang="en-US" sz="1400" b="1" dirty="0"/>
                        <a:t>Scope</a:t>
                      </a:r>
                      <a:r>
                        <a:rPr lang="en-US" sz="1400" dirty="0"/>
                        <a:t>: Broader than computer security, encompassing the protection of internet-connected systems, including hardware, software, and data, from cyber attacks.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dirty="0"/>
                        <a:t>Scope</a:t>
                      </a:r>
                      <a:r>
                        <a:rPr lang="en-US" sz="1400" dirty="0"/>
                        <a:t>: More focused on the protection of individual computers and devices, ensuring the safety and integrity of the data they store and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just"/>
                      <a:r>
                        <a:rPr lang="en-US" sz="1400" b="1" dirty="0"/>
                        <a:t>Focus</a:t>
                      </a:r>
                      <a:r>
                        <a:rPr lang="en-US" sz="1400" dirty="0"/>
                        <a:t>: Primarily on protecting networks, applications, and data from unauthorized access, attacks, and damage. This includes measures against hacking, phishing, malware, ransomware, and other cyber threats.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sz="1400" b="1" dirty="0"/>
                        <a:t>Focus</a:t>
                      </a:r>
                      <a:r>
                        <a:rPr lang="en-US" sz="1400" dirty="0"/>
                        <a:t>: Ensuring the confidentiality, integrity, and availability of data within a specific computer system. This includes protecting against unauthorized access, viruses, and other forms of malware.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just"/>
                      <a:r>
                        <a:rPr lang="en-US" sz="1400" b="1" dirty="0"/>
                        <a:t>Components</a:t>
                      </a:r>
                      <a:r>
                        <a:rPr lang="en-US" sz="1400" dirty="0"/>
                        <a:t>: Network security, application security, information security, operational security, end-user education, and disaster recovery/business continuity planning.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en-US" sz="1400" b="1" dirty="0"/>
                        <a:t>Components</a:t>
                      </a:r>
                      <a:r>
                        <a:rPr lang="en-US" sz="1400" dirty="0"/>
                        <a:t>: Antivirus software, firewalls, encryption, access controls, and security patches for operating systems and applications.</a:t>
                      </a:r>
                    </a:p>
                    <a:p>
                      <a:pPr algn="just"/>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altLang="en-US" sz="4000" dirty="0"/>
              <a:t>TCP 3-way handshake</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60</a:t>
            </a:fld>
            <a:endParaRPr lang="en-US"/>
          </a:p>
        </p:txBody>
      </p:sp>
      <p:pic>
        <p:nvPicPr>
          <p:cNvPr id="6" name="Content Placeholder 5"/>
          <p:cNvPicPr>
            <a:picLocks noGrp="1" noChangeAspect="1"/>
          </p:cNvPicPr>
          <p:nvPr>
            <p:ph idx="1"/>
          </p:nvPr>
        </p:nvPicPr>
        <p:blipFill>
          <a:blip r:embed="rId2"/>
          <a:stretch>
            <a:fillRect/>
          </a:stretch>
        </p:blipFill>
        <p:spPr>
          <a:xfrm>
            <a:off x="1273175" y="1315085"/>
            <a:ext cx="6498590" cy="481139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t>
            </a:r>
            <a:endParaRPr lang="en-US" sz="1200" dirty="0"/>
          </a:p>
        </p:txBody>
      </p:sp>
      <p:sp>
        <p:nvSpPr>
          <p:cNvPr id="3" name="Content Placeholder 2"/>
          <p:cNvSpPr>
            <a:spLocks noGrp="1"/>
          </p:cNvSpPr>
          <p:nvPr>
            <p:ph idx="1"/>
          </p:nvPr>
        </p:nvSpPr>
        <p:spPr/>
        <p:txBody>
          <a:bodyPr>
            <a:normAutofit/>
          </a:bodyPr>
          <a:lstStyle/>
          <a:p>
            <a:pPr marL="0" indent="0">
              <a:buNone/>
            </a:pPr>
            <a:r>
              <a:rPr lang="en-US" sz="2400" b="1" dirty="0"/>
              <a:t>Email Spoofing</a:t>
            </a:r>
            <a:r>
              <a:rPr lang="id-ID" altLang="en-US" sz="2400" b="1" dirty="0"/>
              <a:t>(Example)</a:t>
            </a:r>
            <a:endParaRPr lang="en-US" sz="2400" b="1" dirty="0"/>
          </a:p>
          <a:p>
            <a:r>
              <a:rPr lang="en-US" sz="2400" b="1" dirty="0"/>
              <a:t>Definition</a:t>
            </a:r>
            <a:r>
              <a:rPr lang="en-US" sz="2400" dirty="0"/>
              <a:t>: Forging the sender’s email address to make it appear as though the email comes from a legitimate source.</a:t>
            </a:r>
          </a:p>
          <a:p>
            <a:r>
              <a:rPr lang="en-US" sz="2400" b="1" dirty="0"/>
              <a:t>Purpose</a:t>
            </a:r>
            <a:r>
              <a:rPr lang="en-US" sz="2400" dirty="0"/>
              <a:t>:</a:t>
            </a:r>
          </a:p>
          <a:p>
            <a:pPr lvl="1"/>
            <a:r>
              <a:rPr lang="en-US" sz="2000" b="1" dirty="0"/>
              <a:t>Phishing</a:t>
            </a:r>
            <a:r>
              <a:rPr lang="en-US" sz="2000" dirty="0"/>
              <a:t>: Deceiving recipients into revealing sensitive information.</a:t>
            </a:r>
          </a:p>
          <a:p>
            <a:pPr lvl="1"/>
            <a:r>
              <a:rPr lang="en-US" sz="2000" b="1" dirty="0"/>
              <a:t>Spam and Fraud</a:t>
            </a:r>
            <a:r>
              <a:rPr lang="en-US" sz="2000" dirty="0"/>
              <a:t>: Distributing malicious content or fraudulent offers.</a:t>
            </a:r>
          </a:p>
          <a:p>
            <a:pPr marL="57150" indent="0">
              <a:buNone/>
            </a:pPr>
            <a:endParaRPr lang="en-US" sz="2400" dirty="0"/>
          </a:p>
          <a:p>
            <a:pPr marL="57150" indent="0">
              <a:buNone/>
            </a:pPr>
            <a:r>
              <a:rPr lang="en-US" sz="2400" dirty="0"/>
              <a:t>Spoofing attacks exploit weaknesses in network protocols and security mechanisms to deceive and gain unauthorized access or disrupt normal operations.</a:t>
            </a:r>
          </a:p>
          <a:p>
            <a:endParaRPr lang="en-US" sz="28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Spoofing</a:t>
            </a:r>
          </a:p>
        </p:txBody>
      </p:sp>
      <p:sp>
        <p:nvSpPr>
          <p:cNvPr id="3" name="Content Placeholder 2"/>
          <p:cNvSpPr>
            <a:spLocks noGrp="1"/>
          </p:cNvSpPr>
          <p:nvPr>
            <p:ph idx="1"/>
          </p:nvPr>
        </p:nvSpPr>
        <p:spPr/>
        <p:txBody>
          <a:bodyPr>
            <a:normAutofit fontScale="70000" lnSpcReduction="20000"/>
          </a:bodyPr>
          <a:lstStyle/>
          <a:p>
            <a:pPr algn="just"/>
            <a:r>
              <a:rPr lang="en-US" sz="3400" b="1" dirty="0"/>
              <a:t>Spoofing</a:t>
            </a:r>
            <a:r>
              <a:rPr lang="en-US" sz="3400" dirty="0"/>
              <a:t> refers to various techniques where an attacker disguises themselves as a trusted entity to deceive users or systems. Spoofing can compromise network security and integrity, leading to unauthorized access, data breaches, or other malicious activities.</a:t>
            </a:r>
          </a:p>
          <a:p>
            <a:pPr marL="0" indent="0">
              <a:buNone/>
            </a:pPr>
            <a:r>
              <a:rPr lang="en-US" sz="3100" b="1" dirty="0"/>
              <a:t>IP Spoofing</a:t>
            </a:r>
          </a:p>
          <a:p>
            <a:r>
              <a:rPr lang="en-US" sz="3100" b="1" dirty="0"/>
              <a:t>Definition</a:t>
            </a:r>
            <a:r>
              <a:rPr lang="en-US" sz="3100" dirty="0"/>
              <a:t>: An attacker falsifies the source IP address in packet headers to make the packets appear as though they originate from a trusted source.</a:t>
            </a:r>
          </a:p>
          <a:p>
            <a:r>
              <a:rPr lang="en-US" sz="3100" b="1" dirty="0"/>
              <a:t>Purpose</a:t>
            </a:r>
            <a:r>
              <a:rPr lang="en-US" sz="3100" dirty="0"/>
              <a:t>:</a:t>
            </a:r>
          </a:p>
          <a:p>
            <a:pPr lvl="1"/>
            <a:r>
              <a:rPr lang="en-US" sz="2600" b="1" dirty="0"/>
              <a:t>Bypassing Security Controls</a:t>
            </a:r>
            <a:r>
              <a:rPr lang="en-US" sz="2600" dirty="0"/>
              <a:t>: By masquerading as a legitimate user or system, the attacker may bypass IP-based access controls or filters.</a:t>
            </a:r>
          </a:p>
          <a:p>
            <a:pPr lvl="1"/>
            <a:r>
              <a:rPr lang="en-US" sz="2600" b="1" dirty="0"/>
              <a:t>Denial of Service (</a:t>
            </a:r>
            <a:r>
              <a:rPr lang="en-US" sz="2600" b="1" dirty="0" err="1"/>
              <a:t>DoS</a:t>
            </a:r>
            <a:r>
              <a:rPr lang="en-US" sz="2600" b="1" dirty="0"/>
              <a:t>)</a:t>
            </a:r>
            <a:r>
              <a:rPr lang="en-US" sz="2600" dirty="0"/>
              <a:t>: In a </a:t>
            </a:r>
            <a:r>
              <a:rPr lang="en-US" sz="2600" dirty="0" err="1"/>
              <a:t>DoS</a:t>
            </a:r>
            <a:r>
              <a:rPr lang="en-US" sz="2600" dirty="0"/>
              <a:t> attack, the attacker can flood a target with packets that appear to come from a trusted source, overwhelming the system.</a:t>
            </a:r>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373"/>
            <a:ext cx="8229600" cy="1143000"/>
          </a:xfrm>
        </p:spPr>
        <p:txBody>
          <a:bodyPr>
            <a:normAutofit/>
          </a:bodyPr>
          <a:lstStyle/>
          <a:p>
            <a:r>
              <a:rPr lang="id-ID" altLang="en-US" dirty="0"/>
              <a:t>TCP/IP Header</a:t>
            </a:r>
          </a:p>
        </p:txBody>
      </p:sp>
      <p:pic>
        <p:nvPicPr>
          <p:cNvPr id="7" name="Content Placeholder 6"/>
          <p:cNvPicPr>
            <a:picLocks noGrp="1" noChangeAspect="1"/>
          </p:cNvPicPr>
          <p:nvPr>
            <p:ph idx="1"/>
          </p:nvPr>
        </p:nvPicPr>
        <p:blipFill>
          <a:blip r:embed="rId2"/>
          <a:stretch>
            <a:fillRect/>
          </a:stretch>
        </p:blipFill>
        <p:spPr>
          <a:xfrm>
            <a:off x="1259205" y="1030605"/>
            <a:ext cx="6471285" cy="4772025"/>
          </a:xfrm>
          <a:prstGeom prst="rect">
            <a:avLst/>
          </a:prstGeom>
        </p:spPr>
      </p:pic>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63</a:t>
            </a:fld>
            <a:endParaRPr lang="en-US"/>
          </a:p>
        </p:txBody>
      </p:sp>
      <p:pic>
        <p:nvPicPr>
          <p:cNvPr id="6" name="Picture 5"/>
          <p:cNvPicPr/>
          <p:nvPr/>
        </p:nvPicPr>
        <p:blipFill>
          <a:blip/>
          <a:stretch>
            <a:fillRect/>
          </a:stretch>
        </p:blipFill>
        <p:spPr>
          <a:xfrm>
            <a:off x="4381500" y="3238500"/>
            <a:ext cx="381000" cy="381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IP Address Spoofing</a:t>
            </a:r>
          </a:p>
        </p:txBody>
      </p:sp>
      <p:pic>
        <p:nvPicPr>
          <p:cNvPr id="6" name="Content Placeholder 5"/>
          <p:cNvPicPr>
            <a:picLocks noGrp="1" noChangeAspect="1"/>
          </p:cNvPicPr>
          <p:nvPr>
            <p:ph idx="1"/>
          </p:nvPr>
        </p:nvPicPr>
        <p:blipFill>
          <a:blip r:embed="rId2"/>
          <a:stretch>
            <a:fillRect/>
          </a:stretch>
        </p:blipFill>
        <p:spPr>
          <a:xfrm>
            <a:off x="1233805" y="1600200"/>
            <a:ext cx="6675120" cy="4526280"/>
          </a:xfrm>
          <a:prstGeom prst="rect">
            <a:avLst/>
          </a:prstGeom>
        </p:spPr>
      </p:pic>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ARP Poisoning</a:t>
            </a:r>
          </a:p>
        </p:txBody>
      </p:sp>
      <p:sp>
        <p:nvSpPr>
          <p:cNvPr id="3" name="Content Placeholder 2"/>
          <p:cNvSpPr>
            <a:spLocks noGrp="1"/>
          </p:cNvSpPr>
          <p:nvPr>
            <p:ph idx="1"/>
          </p:nvPr>
        </p:nvSpPr>
        <p:spPr/>
        <p:txBody>
          <a:bodyPr>
            <a:normAutofit/>
          </a:bodyPr>
          <a:lstStyle/>
          <a:p>
            <a:pPr algn="just"/>
            <a:r>
              <a:rPr lang="en-US" sz="2400" b="1" dirty="0"/>
              <a:t>ARP Poisoning</a:t>
            </a:r>
            <a:r>
              <a:rPr lang="en-US" sz="2400" dirty="0"/>
              <a:t> (also known as </a:t>
            </a:r>
            <a:r>
              <a:rPr lang="en-US" sz="2400" b="1" dirty="0"/>
              <a:t>ARP Spoofing</a:t>
            </a:r>
            <a:r>
              <a:rPr lang="en-US" sz="2400" dirty="0"/>
              <a:t> or </a:t>
            </a:r>
            <a:r>
              <a:rPr lang="en-US" sz="2400" b="1" dirty="0"/>
              <a:t>ARP Cache Poisoning</a:t>
            </a:r>
            <a:r>
              <a:rPr lang="en-US" sz="2400" dirty="0"/>
              <a:t>) is a type of attack on a local network that targets the Address Resolution Protocol (ARP), which is used to map IP addresses to MAC addresses within a local network segment. </a:t>
            </a:r>
          </a:p>
          <a:p>
            <a:pPr algn="just"/>
            <a:r>
              <a:rPr lang="en-US" sz="2400" dirty="0"/>
              <a:t>By exploiting ARP’s lack of authentication, an attacker can deceive devices into sending data to the wrong destination, leading to various potential security issues.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ARP Basics</a:t>
            </a:r>
            <a:r>
              <a:rPr lang="en-US" dirty="0"/>
              <a:t>:</a:t>
            </a:r>
          </a:p>
        </p:txBody>
      </p:sp>
      <p:sp>
        <p:nvSpPr>
          <p:cNvPr id="3" name="Content Placeholder 2"/>
          <p:cNvSpPr>
            <a:spLocks noGrp="1"/>
          </p:cNvSpPr>
          <p:nvPr>
            <p:ph idx="1"/>
          </p:nvPr>
        </p:nvSpPr>
        <p:spPr/>
        <p:txBody>
          <a:bodyPr>
            <a:normAutofit/>
          </a:bodyPr>
          <a:lstStyle/>
          <a:p>
            <a:r>
              <a:rPr lang="en-US" sz="2400" dirty="0"/>
              <a:t>ARP operates within a local network (Layer 2 of the OSI model) to resolve IP addresses into MAC addresses. </a:t>
            </a:r>
          </a:p>
          <a:p>
            <a:r>
              <a:rPr lang="en-US" sz="2400" dirty="0"/>
              <a:t>When a device wants to communicate with another device on the same network, it broadcasts an ARP request asking, "Who has IP address X.X.X.X? Tell me your MAC address." </a:t>
            </a:r>
          </a:p>
          <a:p>
            <a:r>
              <a:rPr lang="en-US" sz="2400" dirty="0"/>
              <a:t>The device with that IP address responds with an ARP reply containing its MAC address.</a:t>
            </a:r>
          </a:p>
          <a:p>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ARP Attack</a:t>
            </a:r>
          </a:p>
        </p:txBody>
      </p:sp>
      <p:sp>
        <p:nvSpPr>
          <p:cNvPr id="3" name="Content Placeholder 2"/>
          <p:cNvSpPr>
            <a:spLocks noGrp="1"/>
          </p:cNvSpPr>
          <p:nvPr>
            <p:ph idx="1"/>
          </p:nvPr>
        </p:nvSpPr>
        <p:spPr/>
        <p:txBody>
          <a:bodyPr>
            <a:normAutofit/>
          </a:bodyPr>
          <a:lstStyle/>
          <a:p>
            <a:pPr algn="just"/>
            <a:r>
              <a:rPr lang="en-US" sz="2400" b="1" dirty="0"/>
              <a:t>Spoofed ARP Replies</a:t>
            </a:r>
            <a:r>
              <a:rPr lang="en-US" sz="2400" dirty="0"/>
              <a:t>: The attacker sends forged ARP replies to the network, associating their own MAC address with the IP address of a legitimate device (e.g., the default gateway or another important network device).</a:t>
            </a:r>
          </a:p>
          <a:p>
            <a:pPr algn="just"/>
            <a:r>
              <a:rPr lang="en-US" sz="2400" b="1" dirty="0"/>
              <a:t>Cache Poisoning</a:t>
            </a:r>
            <a:r>
              <a:rPr lang="en-US" sz="2400" dirty="0"/>
              <a:t>: These fake ARP replies are cached by the devices on the network, leading them to update their ARP tables with incorrect information. As a result, packets intended for the legitimate device are now sent to the attacker’s device instead.</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ARP Attack</a:t>
            </a:r>
          </a:p>
        </p:txBody>
      </p:sp>
      <p:pic>
        <p:nvPicPr>
          <p:cNvPr id="6" name="Content Placeholder 5"/>
          <p:cNvPicPr>
            <a:picLocks noGrp="1" noChangeAspect="1"/>
          </p:cNvPicPr>
          <p:nvPr>
            <p:ph idx="1"/>
          </p:nvPr>
        </p:nvPicPr>
        <p:blipFill>
          <a:blip r:embed="rId2"/>
          <a:stretch>
            <a:fillRect/>
          </a:stretch>
        </p:blipFill>
        <p:spPr>
          <a:xfrm>
            <a:off x="457200" y="1470660"/>
            <a:ext cx="8229600" cy="4358005"/>
          </a:xfrm>
          <a:prstGeom prst="rect">
            <a:avLst/>
          </a:prstGeom>
        </p:spPr>
      </p:pic>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a:t>
            </a:r>
            <a:r>
              <a:rPr lang="id-ID" altLang="en-US" dirty="0"/>
              <a:t> of ARP attack</a:t>
            </a:r>
          </a:p>
        </p:txBody>
      </p:sp>
      <p:sp>
        <p:nvSpPr>
          <p:cNvPr id="3" name="Content Placeholder 2"/>
          <p:cNvSpPr>
            <a:spLocks noGrp="1"/>
          </p:cNvSpPr>
          <p:nvPr>
            <p:ph idx="1"/>
          </p:nvPr>
        </p:nvSpPr>
        <p:spPr/>
        <p:txBody>
          <a:bodyPr>
            <a:normAutofit/>
          </a:bodyPr>
          <a:lstStyle/>
          <a:p>
            <a:pPr algn="just"/>
            <a:r>
              <a:rPr lang="en-US" sz="2400" b="1" dirty="0"/>
              <a:t>Man-in-the-Middle (</a:t>
            </a:r>
            <a:r>
              <a:rPr lang="en-US" sz="2400" b="1" dirty="0" err="1"/>
              <a:t>MitM</a:t>
            </a:r>
            <a:r>
              <a:rPr lang="en-US" sz="2400" b="1" dirty="0"/>
              <a:t>) Attacks</a:t>
            </a:r>
            <a:r>
              <a:rPr lang="en-US" sz="2400" dirty="0"/>
              <a:t>: The attacker can intercept, modify, or inject packets between the two communicating devices, potentially eavesdropping on or tampering with sensitive data.</a:t>
            </a:r>
          </a:p>
          <a:p>
            <a:pPr algn="just"/>
            <a:r>
              <a:rPr lang="en-US" sz="2400" b="1" dirty="0"/>
              <a:t>Session Hijacking</a:t>
            </a:r>
            <a:r>
              <a:rPr lang="en-US" sz="2400" dirty="0"/>
              <a:t>: By capturing session cookies or credentials, the attacker can impersonate users or gain unauthorized access.</a:t>
            </a:r>
          </a:p>
          <a:p>
            <a:pPr algn="just"/>
            <a:r>
              <a:rPr lang="en-US" sz="2400" b="1" dirty="0"/>
              <a:t>Denial of Service (</a:t>
            </a:r>
            <a:r>
              <a:rPr lang="en-US" sz="2400" b="1" dirty="0" err="1"/>
              <a:t>DoS</a:t>
            </a:r>
            <a:r>
              <a:rPr lang="en-US" sz="2400" b="1" dirty="0"/>
              <a:t>)</a:t>
            </a:r>
            <a:r>
              <a:rPr lang="en-US" sz="2400" dirty="0"/>
              <a:t>: By redirecting traffic or overwhelming a device with malicious data, the attacker can disrupt network services.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2188"/>
            <a:ext cx="8229600" cy="1143000"/>
          </a:xfrm>
        </p:spPr>
        <p:txBody>
          <a:bodyPr>
            <a:normAutofit/>
          </a:bodyPr>
          <a:lstStyle/>
          <a:p>
            <a:r>
              <a:rPr lang="en-US" sz="3110" u="sng" dirty="0"/>
              <a:t>Authorization </a:t>
            </a:r>
            <a:r>
              <a:rPr lang="id-ID" altLang="en-US" sz="3110" u="sng" dirty="0"/>
              <a:t>and</a:t>
            </a:r>
            <a:r>
              <a:rPr lang="en-US" sz="3110" u="sng" dirty="0"/>
              <a:t> Authentication</a:t>
            </a:r>
          </a:p>
        </p:txBody>
      </p:sp>
      <p:sp>
        <p:nvSpPr>
          <p:cNvPr id="3" name="Content Placeholder 2"/>
          <p:cNvSpPr>
            <a:spLocks noGrp="1"/>
          </p:cNvSpPr>
          <p:nvPr>
            <p:ph sz="half" idx="1"/>
          </p:nvPr>
        </p:nvSpPr>
        <p:spPr>
          <a:xfrm>
            <a:off x="457200" y="1887220"/>
            <a:ext cx="8128635" cy="2368550"/>
          </a:xfrm>
        </p:spPr>
        <p:txBody>
          <a:bodyPr>
            <a:normAutofit/>
          </a:bodyPr>
          <a:lstStyle/>
          <a:p>
            <a:pPr algn="just"/>
            <a:r>
              <a:rPr lang="en-US" sz="2400" dirty="0"/>
              <a:t>Authorization and authentication are two crucial concepts in security, often used together but serving different purposes.</a:t>
            </a:r>
          </a:p>
          <a:p>
            <a:pPr algn="just"/>
            <a:r>
              <a:rPr lang="en-US" sz="2400" dirty="0"/>
              <a:t>Authentication is about verifying identity, while authorization is about granting permissions based on that verified identity.</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7</a:t>
            </a:fld>
            <a:endParaRPr lang="en-US"/>
          </a:p>
        </p:txBody>
      </p:sp>
      <p:sp>
        <p:nvSpPr>
          <p:cNvPr id="8" name="Title 1"/>
          <p:cNvSpPr>
            <a:spLocks noGrp="1"/>
          </p:cNvSpPr>
          <p:nvPr/>
        </p:nvSpPr>
        <p:spPr>
          <a:xfrm>
            <a:off x="297180" y="330200"/>
            <a:ext cx="8229600" cy="47561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d-ID" sz="3900" dirty="0"/>
              <a:t>Security Services</a:t>
            </a:r>
          </a:p>
        </p:txBody>
      </p:sp>
      <p:pic>
        <p:nvPicPr>
          <p:cNvPr id="9" name="Content Placeholder 8"/>
          <p:cNvPicPr>
            <a:picLocks noGrp="1" noChangeAspect="1"/>
          </p:cNvPicPr>
          <p:nvPr>
            <p:ph sz="half" idx="2"/>
          </p:nvPr>
        </p:nvPicPr>
        <p:blipFill>
          <a:blip r:embed="rId2"/>
          <a:stretch>
            <a:fillRect/>
          </a:stretch>
        </p:blipFill>
        <p:spPr>
          <a:xfrm>
            <a:off x="1896110" y="3654425"/>
            <a:ext cx="5630545" cy="2565400"/>
          </a:xfrm>
          <a:prstGeom prst="rect">
            <a:avLst/>
          </a:prstGeom>
          <a:ln>
            <a:solidFill>
              <a:schemeClr val="tx1"/>
            </a:solid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Scenario</a:t>
            </a:r>
          </a:p>
        </p:txBody>
      </p:sp>
      <p:sp>
        <p:nvSpPr>
          <p:cNvPr id="3" name="Content Placeholder 2"/>
          <p:cNvSpPr>
            <a:spLocks noGrp="1"/>
          </p:cNvSpPr>
          <p:nvPr>
            <p:ph idx="1"/>
          </p:nvPr>
        </p:nvSpPr>
        <p:spPr/>
        <p:txBody>
          <a:bodyPr>
            <a:normAutofit/>
          </a:bodyPr>
          <a:lstStyle/>
          <a:p>
            <a:pPr marL="0" indent="0" algn="just">
              <a:buNone/>
            </a:pPr>
            <a:r>
              <a:rPr lang="en-US" sz="2400" b="1" dirty="0"/>
              <a:t>Attacker's Actions</a:t>
            </a:r>
            <a:r>
              <a:rPr lang="en-US" sz="2400" dirty="0"/>
              <a:t>:</a:t>
            </a:r>
          </a:p>
          <a:p>
            <a:pPr algn="just"/>
            <a:r>
              <a:rPr lang="en-US" sz="2400" dirty="0"/>
              <a:t>The attacker sends ARP replies claiming that their MAC address corresponds to the IP address of the network's default gateway.</a:t>
            </a:r>
          </a:p>
          <a:p>
            <a:pPr algn="just"/>
            <a:r>
              <a:rPr lang="en-US" sz="2400" dirty="0"/>
              <a:t>Devices on the network update their ARP tables with this incorrect information, sending their traffic intended for the gateway to the attacker’s device instead.</a:t>
            </a:r>
          </a:p>
          <a:p>
            <a:pPr marL="0" indent="0" algn="just">
              <a:buNone/>
            </a:pPr>
            <a:r>
              <a:rPr lang="en-US" sz="2400" b="1" dirty="0"/>
              <a:t>Result</a:t>
            </a:r>
            <a:r>
              <a:rPr lang="en-US" sz="2400" dirty="0"/>
              <a:t>:</a:t>
            </a:r>
          </a:p>
          <a:p>
            <a:pPr algn="just"/>
            <a:r>
              <a:rPr lang="en-US" sz="2400" dirty="0"/>
              <a:t>The attacker can now intercept, monitor, or modify the traffic. They can redirect it to malicious sites, steal sensitive information, or inject harmful data.</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ICMP Exploits</a:t>
            </a:r>
          </a:p>
        </p:txBody>
      </p:sp>
      <p:sp>
        <p:nvSpPr>
          <p:cNvPr id="3" name="Content Placeholder 2"/>
          <p:cNvSpPr>
            <a:spLocks noGrp="1"/>
          </p:cNvSpPr>
          <p:nvPr>
            <p:ph idx="1"/>
          </p:nvPr>
        </p:nvSpPr>
        <p:spPr/>
        <p:txBody>
          <a:bodyPr>
            <a:normAutofit/>
          </a:bodyPr>
          <a:lstStyle/>
          <a:p>
            <a:pPr algn="just"/>
            <a:r>
              <a:rPr lang="en-US" sz="2400" b="1" dirty="0"/>
              <a:t>ICMP Exploits</a:t>
            </a:r>
            <a:r>
              <a:rPr lang="en-US" sz="2400" dirty="0"/>
              <a:t> refer to various security vulnerabilities and attacks that exploit the Internet Control Message Protocol (ICMP). </a:t>
            </a:r>
          </a:p>
          <a:p>
            <a:pPr algn="just"/>
            <a:r>
              <a:rPr lang="en-US" sz="2400" dirty="0"/>
              <a:t>ICMP is a fundamental network protocol used for sending error messages and operational information about network conditions. </a:t>
            </a:r>
          </a:p>
          <a:p>
            <a:pPr algn="just"/>
            <a:r>
              <a:rPr lang="en-US" sz="2400" dirty="0"/>
              <a:t>However, its design and functionality also make it susceptible to certain types of attacks.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Common ICMP Exploits</a:t>
            </a:r>
            <a:br>
              <a:rPr lang="en-US" b="1" dirty="0"/>
            </a:br>
            <a:endParaRPr lang="en-US" dirty="0"/>
          </a:p>
        </p:txBody>
      </p:sp>
      <p:sp>
        <p:nvSpPr>
          <p:cNvPr id="3" name="Content Placeholder 2"/>
          <p:cNvSpPr>
            <a:spLocks noGrp="1"/>
          </p:cNvSpPr>
          <p:nvPr>
            <p:ph idx="1"/>
          </p:nvPr>
        </p:nvSpPr>
        <p:spPr/>
        <p:txBody>
          <a:bodyPr>
            <a:normAutofit fontScale="92500" lnSpcReduction="10000"/>
          </a:bodyPr>
          <a:lstStyle/>
          <a:p>
            <a:pPr marL="0" indent="0" algn="just">
              <a:buNone/>
            </a:pPr>
            <a:r>
              <a:rPr lang="en-US" sz="2600" b="1" dirty="0"/>
              <a:t>ICMP Flood Attack</a:t>
            </a:r>
            <a:endParaRPr lang="en-US" sz="2600" dirty="0"/>
          </a:p>
          <a:p>
            <a:pPr algn="just"/>
            <a:r>
              <a:rPr lang="en-US" sz="2600" dirty="0"/>
              <a:t>An attacker floods a target with a high volume of ICMP Echo Request (ping) packets, overwhelming the target’s network resources.</a:t>
            </a:r>
          </a:p>
          <a:p>
            <a:pPr algn="just"/>
            <a:r>
              <a:rPr lang="en-US" sz="2600" b="1" dirty="0"/>
              <a:t>Impact</a:t>
            </a:r>
            <a:r>
              <a:rPr lang="en-US" sz="2600" dirty="0"/>
              <a:t>: This can lead to a Denial of Service (</a:t>
            </a:r>
            <a:r>
              <a:rPr lang="en-US" sz="2600" dirty="0" err="1"/>
              <a:t>DoS</a:t>
            </a:r>
            <a:r>
              <a:rPr lang="en-US" sz="2600" dirty="0"/>
              <a:t>) where legitimate users are unable to access network services due to the saturation of network bandwidth or system resources.</a:t>
            </a:r>
          </a:p>
          <a:p>
            <a:pPr algn="just"/>
            <a:r>
              <a:rPr lang="en-US" sz="2600" b="1" dirty="0"/>
              <a:t>Mitigation</a:t>
            </a:r>
            <a:r>
              <a:rPr lang="en-US" sz="2600" dirty="0"/>
              <a:t>:</a:t>
            </a:r>
          </a:p>
          <a:p>
            <a:pPr lvl="1" algn="just"/>
            <a:r>
              <a:rPr lang="en-US" sz="2200" b="1" dirty="0"/>
              <a:t>Rate Limiting</a:t>
            </a:r>
            <a:r>
              <a:rPr lang="en-US" sz="2200" dirty="0"/>
              <a:t>: Implement rate limiting on ICMP traffic to prevent excessive requests.</a:t>
            </a:r>
          </a:p>
          <a:p>
            <a:pPr lvl="1" algn="just"/>
            <a:r>
              <a:rPr lang="en-US" sz="2200" b="1" dirty="0"/>
              <a:t>Firewalls and Filters</a:t>
            </a:r>
            <a:r>
              <a:rPr lang="en-US" sz="2200" dirty="0"/>
              <a:t>: Configure firewalls to restrict ICMP traffic or block excessive ICMP packets.</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Common ICMP Exploits</a:t>
            </a:r>
            <a:br>
              <a:rPr lang="en-US" b="1" dirty="0"/>
            </a:br>
            <a:endParaRPr lang="en-US" dirty="0"/>
          </a:p>
        </p:txBody>
      </p:sp>
      <p:pic>
        <p:nvPicPr>
          <p:cNvPr id="6" name="Content Placeholder 5"/>
          <p:cNvPicPr>
            <a:picLocks noGrp="1" noChangeAspect="1"/>
          </p:cNvPicPr>
          <p:nvPr>
            <p:ph idx="1"/>
          </p:nvPr>
        </p:nvPicPr>
        <p:blipFill>
          <a:blip r:embed="rId2"/>
          <a:stretch>
            <a:fillRect/>
          </a:stretch>
        </p:blipFill>
        <p:spPr>
          <a:xfrm>
            <a:off x="911225" y="1343025"/>
            <a:ext cx="6946900" cy="4783455"/>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Ping of Death</a:t>
            </a:r>
          </a:p>
        </p:txBody>
      </p:sp>
      <p:sp>
        <p:nvSpPr>
          <p:cNvPr id="3" name="Content Placeholder 2"/>
          <p:cNvSpPr>
            <a:spLocks noGrp="1"/>
          </p:cNvSpPr>
          <p:nvPr>
            <p:ph idx="1"/>
          </p:nvPr>
        </p:nvSpPr>
        <p:spPr/>
        <p:txBody>
          <a:bodyPr>
            <a:normAutofit/>
          </a:bodyPr>
          <a:lstStyle/>
          <a:p>
            <a:pPr algn="just"/>
            <a:r>
              <a:rPr lang="en-US" sz="2400" dirty="0"/>
              <a:t>An attacker sends malformed or oversized ICMP Echo Request packets (larger than the maximum allowed size) to the target. </a:t>
            </a:r>
          </a:p>
          <a:p>
            <a:pPr algn="just"/>
            <a:r>
              <a:rPr lang="en-US" sz="2400" dirty="0"/>
              <a:t>These oversized packets can exploit vulnerabilities in the target system’s handling of IP fragmentation.</a:t>
            </a:r>
          </a:p>
          <a:p>
            <a:pPr algn="just"/>
            <a:r>
              <a:rPr lang="en-US" sz="2400" b="1" dirty="0"/>
              <a:t>Impact</a:t>
            </a:r>
            <a:r>
              <a:rPr lang="en-US" sz="2400" dirty="0"/>
              <a:t>: Can cause system crashes or reboots due to buffer overflow vulnerabilities.</a:t>
            </a:r>
          </a:p>
          <a:p>
            <a:pPr algn="just"/>
            <a:r>
              <a:rPr lang="en-US" sz="2400" b="1" dirty="0"/>
              <a:t>Mitigation</a:t>
            </a:r>
            <a:r>
              <a:rPr lang="en-US" sz="2400" dirty="0"/>
              <a:t>:</a:t>
            </a:r>
          </a:p>
          <a:p>
            <a:pPr lvl="1" algn="just"/>
            <a:r>
              <a:rPr lang="en-US" sz="2000" b="1" dirty="0"/>
              <a:t>Packet Filtering</a:t>
            </a:r>
            <a:r>
              <a:rPr lang="en-US" sz="2000" dirty="0"/>
              <a:t>: Implement filtering to block unusually large or malformed packets.</a:t>
            </a:r>
          </a:p>
          <a:p>
            <a:pPr algn="just"/>
            <a:endParaRPr lang="en-US" sz="2400" dirty="0"/>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Ping of Death</a:t>
            </a:r>
          </a:p>
        </p:txBody>
      </p:sp>
      <p:pic>
        <p:nvPicPr>
          <p:cNvPr id="6" name="Content Placeholder 5"/>
          <p:cNvPicPr>
            <a:picLocks noGrp="1" noChangeAspect="1"/>
          </p:cNvPicPr>
          <p:nvPr>
            <p:ph idx="1"/>
          </p:nvPr>
        </p:nvPicPr>
        <p:blipFill>
          <a:blip r:embed="rId2"/>
          <a:stretch>
            <a:fillRect/>
          </a:stretch>
        </p:blipFill>
        <p:spPr>
          <a:xfrm>
            <a:off x="341630" y="1315085"/>
            <a:ext cx="8209280" cy="4945380"/>
          </a:xfrm>
          <a:prstGeom prst="rect">
            <a:avLst/>
          </a:prstGeom>
        </p:spPr>
      </p:pic>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Smurf Attack</a:t>
            </a:r>
          </a:p>
        </p:txBody>
      </p:sp>
      <p:sp>
        <p:nvSpPr>
          <p:cNvPr id="3" name="Content Placeholder 2"/>
          <p:cNvSpPr>
            <a:spLocks noGrp="1"/>
          </p:cNvSpPr>
          <p:nvPr>
            <p:ph idx="1"/>
          </p:nvPr>
        </p:nvSpPr>
        <p:spPr>
          <a:xfrm>
            <a:off x="457200" y="1268760"/>
            <a:ext cx="8229600" cy="4525963"/>
          </a:xfrm>
        </p:spPr>
        <p:txBody>
          <a:bodyPr>
            <a:noAutofit/>
          </a:bodyPr>
          <a:lstStyle/>
          <a:p>
            <a:pPr algn="just"/>
            <a:r>
              <a:rPr lang="en-US" sz="2400" dirty="0"/>
              <a:t>The attacker sends ICMP Echo Requests (ping) to a broadcast address, which causes all devices on the network segment to respond. </a:t>
            </a:r>
          </a:p>
          <a:p>
            <a:pPr algn="just"/>
            <a:r>
              <a:rPr lang="en-US" sz="2400" dirty="0"/>
              <a:t>The responses are then directed towards the intended victim, amplifying the traffic.</a:t>
            </a:r>
          </a:p>
          <a:p>
            <a:pPr algn="just"/>
            <a:r>
              <a:rPr lang="en-US" sz="2400" b="1" dirty="0"/>
              <a:t>Impact</a:t>
            </a:r>
            <a:r>
              <a:rPr lang="en-US" sz="2400" dirty="0"/>
              <a:t>: Similar to ICMP Flood, it leads to a </a:t>
            </a:r>
            <a:r>
              <a:rPr lang="en-US" sz="2400" dirty="0" err="1"/>
              <a:t>DoS</a:t>
            </a:r>
            <a:r>
              <a:rPr lang="en-US" sz="2400" dirty="0"/>
              <a:t> by overwhelming the victim with a large volume of ICMP Echo Replies.</a:t>
            </a:r>
          </a:p>
          <a:p>
            <a:pPr algn="just"/>
            <a:r>
              <a:rPr lang="en-US" sz="2400" b="1" dirty="0"/>
              <a:t>Mitigation</a:t>
            </a:r>
            <a:r>
              <a:rPr lang="en-US" sz="2400" dirty="0"/>
              <a:t>:</a:t>
            </a:r>
          </a:p>
          <a:p>
            <a:pPr lvl="1" algn="just"/>
            <a:r>
              <a:rPr lang="en-US" sz="2000" b="1" dirty="0"/>
              <a:t>Disable IP Broadcast Responses</a:t>
            </a:r>
            <a:r>
              <a:rPr lang="en-US" sz="2000" dirty="0"/>
              <a:t>: Configure network devices to prevent responding to ICMP requests sent to broadcast addresses.</a:t>
            </a:r>
          </a:p>
          <a:p>
            <a:pPr lvl="1" algn="just"/>
            <a:r>
              <a:rPr lang="en-US" sz="2000" b="1" dirty="0"/>
              <a:t>Network Segmentation</a:t>
            </a:r>
            <a:r>
              <a:rPr lang="en-US" sz="2000" dirty="0"/>
              <a:t>: Isolate networks to limit the scope of broadcast traffic.</a:t>
            </a:r>
          </a:p>
        </p:txBody>
      </p:sp>
      <p:sp>
        <p:nvSpPr>
          <p:cNvPr id="4" name="Footer Placeholder 3"/>
          <p:cNvSpPr>
            <a:spLocks noGrp="1"/>
          </p:cNvSpPr>
          <p:nvPr>
            <p:ph type="ftr" sz="quarter" idx="11"/>
          </p:nvPr>
        </p:nvSpPr>
        <p:spPr/>
        <p:txBody>
          <a:bodyPr/>
          <a:lstStyle/>
          <a:p>
            <a:r>
              <a:rPr lang="en-US" dirty="0"/>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Smurf Attack</a:t>
            </a:r>
          </a:p>
        </p:txBody>
      </p:sp>
      <p:pic>
        <p:nvPicPr>
          <p:cNvPr id="6" name="Content Placeholder 5"/>
          <p:cNvPicPr>
            <a:picLocks noGrp="1" noChangeAspect="1"/>
          </p:cNvPicPr>
          <p:nvPr>
            <p:ph idx="1"/>
          </p:nvPr>
        </p:nvPicPr>
        <p:blipFill>
          <a:blip r:embed="rId2"/>
          <a:stretch>
            <a:fillRect/>
          </a:stretch>
        </p:blipFill>
        <p:spPr>
          <a:xfrm>
            <a:off x="457200" y="1752600"/>
            <a:ext cx="8229600" cy="3546475"/>
          </a:xfrm>
          <a:prstGeom prst="rect">
            <a:avLst/>
          </a:prstGeom>
        </p:spPr>
      </p:pic>
      <p:sp>
        <p:nvSpPr>
          <p:cNvPr id="4" name="Footer Placeholder 3"/>
          <p:cNvSpPr>
            <a:spLocks noGrp="1"/>
          </p:cNvSpPr>
          <p:nvPr>
            <p:ph type="ftr" sz="quarter" idx="11"/>
          </p:nvPr>
        </p:nvSpPr>
        <p:spPr/>
        <p:txBody>
          <a:bodyPr/>
          <a:lstStyle/>
          <a:p>
            <a:r>
              <a:rPr lang="en-US" dirty="0"/>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IP Fragment Attack</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78</a:t>
            </a:fld>
            <a:endParaRPr lang="en-US"/>
          </a:p>
        </p:txBody>
      </p:sp>
      <p:sp>
        <p:nvSpPr>
          <p:cNvPr id="3" name="Content Placeholder 2"/>
          <p:cNvSpPr>
            <a:spLocks noGrp="1"/>
          </p:cNvSpPr>
          <p:nvPr>
            <p:ph idx="1"/>
          </p:nvPr>
        </p:nvSpPr>
        <p:spPr/>
        <p:txBody>
          <a:bodyPr>
            <a:normAutofit fontScale="60000"/>
          </a:bodyPr>
          <a:lstStyle/>
          <a:p>
            <a:r>
              <a:rPr lang="en-US"/>
              <a:t>IP fragmentation occurs when an IP packet exceeds the </a:t>
            </a:r>
            <a:r>
              <a:rPr lang="en-US" b="1"/>
              <a:t>Maximum Transmission Unit (MTU)</a:t>
            </a:r>
            <a:r>
              <a:rPr lang="en-US"/>
              <a:t> size for a network path. Routers must split the large packet into smaller fragments to be transmitted.</a:t>
            </a:r>
          </a:p>
          <a:p>
            <a:endParaRPr lang="en-US"/>
          </a:p>
          <a:p>
            <a:r>
              <a:rPr lang="en-US"/>
              <a:t>IP fragmentation attacks is a type of cyber attack that exploits how IP packets are fragmented and reassembled to evade security controls and launch attacks.</a:t>
            </a:r>
          </a:p>
          <a:p>
            <a:r>
              <a:rPr lang="en-US"/>
              <a:t>Attackers manipulate fragmented packet parameters like offsets and sizes to trigger vulnerabilities or bypass firewall rules.</a:t>
            </a:r>
          </a:p>
          <a:p>
            <a:endParaRPr lang="en-US"/>
          </a:p>
          <a:p>
            <a:r>
              <a:rPr lang="en-US"/>
              <a:t>Uses a large fragment designed to crash systems attempting to allocate huge buffers during reassembly.</a:t>
            </a:r>
          </a:p>
          <a:p>
            <a:r>
              <a:rPr lang="en-US"/>
              <a:t>Sends invalid fragmentation flags triggering crashes in some Windows TCP/IP implementations.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IP Fragment Attack</a:t>
            </a:r>
          </a:p>
        </p:txBody>
      </p:sp>
      <p:pic>
        <p:nvPicPr>
          <p:cNvPr id="6" name="Content Placeholder 5"/>
          <p:cNvPicPr>
            <a:picLocks noGrp="1" noChangeAspect="1"/>
          </p:cNvPicPr>
          <p:nvPr>
            <p:ph idx="1"/>
          </p:nvPr>
        </p:nvPicPr>
        <p:blipFill>
          <a:blip r:embed="rId2"/>
          <a:stretch>
            <a:fillRect/>
          </a:stretch>
        </p:blipFill>
        <p:spPr>
          <a:xfrm>
            <a:off x="2472690" y="1252220"/>
            <a:ext cx="4345940" cy="5017770"/>
          </a:xfrm>
          <a:prstGeom prst="rect">
            <a:avLst/>
          </a:prstGeom>
        </p:spPr>
      </p:pic>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Authorization vs. Authentication </a:t>
            </a:r>
            <a:r>
              <a:rPr lang="en-US" sz="1200" dirty="0" err="1"/>
              <a:t>cont</a:t>
            </a:r>
            <a:r>
              <a:rPr lang="en-US" sz="1200" dirty="0"/>
              <a:t>….</a:t>
            </a:r>
            <a:endParaRPr lang="en-US" dirty="0"/>
          </a:p>
        </p:txBody>
      </p:sp>
      <p:graphicFrame>
        <p:nvGraphicFramePr>
          <p:cNvPr id="7" name="Content Placeholder 6"/>
          <p:cNvGraphicFramePr>
            <a:graphicFrameLocks noGrp="1"/>
          </p:cNvGraphicFramePr>
          <p:nvPr>
            <p:ph idx="1"/>
          </p:nvPr>
        </p:nvGraphicFramePr>
        <p:xfrm>
          <a:off x="179512" y="1266945"/>
          <a:ext cx="8856984" cy="5042375"/>
        </p:xfrm>
        <a:graphic>
          <a:graphicData uri="http://schemas.openxmlformats.org/drawingml/2006/table">
            <a:tbl>
              <a:tblPr firstRow="1" firstCol="1" bandRow="1">
                <a:tableStyleId>{5C22544A-7EE6-4342-B048-85BDC9FD1C3A}</a:tableStyleId>
              </a:tblPr>
              <a:tblGrid>
                <a:gridCol w="295232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302985">
                <a:tc>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tcPr>
                </a:tc>
                <a:tc>
                  <a:txBody>
                    <a:bodyPr/>
                    <a:lstStyle/>
                    <a:p>
                      <a:pPr algn="ctr"/>
                      <a:r>
                        <a:rPr lang="en-US" sz="1400" dirty="0"/>
                        <a:t>Authentication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Authorization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43689">
                <a:tc>
                  <a:txBody>
                    <a:bodyPr/>
                    <a:lstStyle/>
                    <a:p>
                      <a:pPr algn="ctr"/>
                      <a:r>
                        <a:rPr lang="en-US" sz="1400" dirty="0"/>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To verify the identity of a user or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To determine what an authenticated user or system is allowed to 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43689">
                <a:tc>
                  <a:txBody>
                    <a:bodyPr/>
                    <a:lstStyle/>
                    <a:p>
                      <a:pPr algn="ctr"/>
                      <a:r>
                        <a:rPr lang="en-US" sz="1400" dirty="0"/>
                        <a:t>Process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Determines if the user or system is who they claim to be.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Grants or denies permissions based on the user's identity and roles.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45451">
                <a:tc>
                  <a:txBody>
                    <a:bodyPr/>
                    <a:lstStyle/>
                    <a:p>
                      <a:pPr algn="ctr"/>
                      <a:r>
                        <a:rPr lang="en-US" sz="1400" dirty="0"/>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sz="1400" dirty="0"/>
                        <a:t>Passwords</a:t>
                      </a:r>
                    </a:p>
                    <a:p>
                      <a:pPr marL="285750" indent="-285750" algn="just">
                        <a:buFont typeface="Arial" panose="020B0604020202020204" pitchFamily="34" charset="0"/>
                        <a:buChar char="•"/>
                      </a:pPr>
                      <a:r>
                        <a:rPr lang="en-US" sz="1400" dirty="0"/>
                        <a:t>Biometrics (fingerprints, facial recognition)</a:t>
                      </a:r>
                    </a:p>
                    <a:p>
                      <a:pPr marL="285750" indent="-285750" algn="just">
                        <a:buFont typeface="Arial" panose="020B0604020202020204" pitchFamily="34" charset="0"/>
                        <a:buChar char="•"/>
                      </a:pPr>
                      <a:r>
                        <a:rPr lang="en-US" sz="1400" dirty="0"/>
                        <a:t>Multi-factor authentication (combining two or more methods, like a password and a code sent to a phone)</a:t>
                      </a:r>
                    </a:p>
                    <a:p>
                      <a:pPr marL="285750" indent="-285750" algn="just">
                        <a:buFont typeface="Arial" panose="020B0604020202020204" pitchFamily="34" charset="0"/>
                        <a:buChar char="•"/>
                      </a:pPr>
                      <a:r>
                        <a:rPr lang="en-US" sz="1400" dirty="0"/>
                        <a:t>Security tokens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sz="1400" dirty="0"/>
                        <a:t>Access control lists (ACLs)</a:t>
                      </a:r>
                    </a:p>
                    <a:p>
                      <a:pPr marL="285750" indent="-285750" algn="just">
                        <a:buFont typeface="Arial" panose="020B0604020202020204" pitchFamily="34" charset="0"/>
                        <a:buChar char="•"/>
                      </a:pPr>
                      <a:r>
                        <a:rPr lang="en-US" sz="1400" dirty="0"/>
                        <a:t>Role-based access control (RBAC)</a:t>
                      </a:r>
                    </a:p>
                    <a:p>
                      <a:pPr marL="285750" indent="-285750" algn="just">
                        <a:buFont typeface="Arial" panose="020B0604020202020204" pitchFamily="34" charset="0"/>
                        <a:buChar char="•"/>
                      </a:pPr>
                      <a:r>
                        <a:rPr lang="en-US" sz="1400" dirty="0"/>
                        <a:t>Policy-based access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04746">
                <a:tc>
                  <a:txBody>
                    <a:bodyPr/>
                    <a:lstStyle/>
                    <a:p>
                      <a:pPr algn="ctr"/>
                      <a:r>
                        <a:rPr lang="en-US" sz="1400" dirty="0"/>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Logging into a website with a username and password.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Once logged into a website, accessing certain pages or performing certain actions (like viewing, editing, or deleting content) based on user roles (admin, editor, viewer).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ltLang="en-US"/>
              <a:t>IP Fragmentation Attack</a:t>
            </a:r>
          </a:p>
        </p:txBody>
      </p:sp>
      <p:pic>
        <p:nvPicPr>
          <p:cNvPr id="6" name="Content Placeholder 5"/>
          <p:cNvPicPr>
            <a:picLocks noGrp="1" noChangeAspect="1"/>
          </p:cNvPicPr>
          <p:nvPr>
            <p:ph idx="1"/>
          </p:nvPr>
        </p:nvPicPr>
        <p:blipFill>
          <a:blip r:embed="rId2"/>
          <a:srcRect t="16816"/>
          <a:stretch>
            <a:fillRect/>
          </a:stretch>
        </p:blipFill>
        <p:spPr>
          <a:xfrm>
            <a:off x="1014095" y="1775460"/>
            <a:ext cx="6987540" cy="2827020"/>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r="1749"/>
          <a:stretch>
            <a:fillRect/>
          </a:stretch>
        </p:blipFill>
        <p:spPr>
          <a:xfrm>
            <a:off x="2157730" y="437515"/>
            <a:ext cx="5295900" cy="5204460"/>
          </a:xfrm>
          <a:prstGeom prst="rect">
            <a:avLst/>
          </a:prstGeom>
        </p:spPr>
      </p:pic>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81</a:t>
            </a:fld>
            <a:endParaRPr lang="en-US"/>
          </a:p>
        </p:txBody>
      </p:sp>
      <p:sp>
        <p:nvSpPr>
          <p:cNvPr id="7" name="Text Box 6"/>
          <p:cNvSpPr txBox="1"/>
          <p:nvPr/>
        </p:nvSpPr>
        <p:spPr>
          <a:xfrm>
            <a:off x="3691890" y="5652770"/>
            <a:ext cx="3526155" cy="702310"/>
          </a:xfrm>
          <a:prstGeom prst="rect">
            <a:avLst/>
          </a:prstGeom>
          <a:noFill/>
        </p:spPr>
        <p:txBody>
          <a:bodyPr wrap="square" rtlCol="0">
            <a:noAutofit/>
          </a:bodyPr>
          <a:lstStyle/>
          <a:p>
            <a:r>
              <a:rPr lang="en-US" sz="3600" b="1"/>
              <a:t>yrmhgys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vs. Passive Attack</a:t>
            </a:r>
          </a:p>
        </p:txBody>
      </p:sp>
      <p:sp>
        <p:nvSpPr>
          <p:cNvPr id="3" name="Content Placeholder 2"/>
          <p:cNvSpPr>
            <a:spLocks noGrp="1"/>
          </p:cNvSpPr>
          <p:nvPr>
            <p:ph idx="1"/>
          </p:nvPr>
        </p:nvSpPr>
        <p:spPr/>
        <p:txBody>
          <a:bodyPr>
            <a:normAutofit/>
          </a:bodyPr>
          <a:lstStyle/>
          <a:p>
            <a:r>
              <a:rPr lang="en-US" sz="2400" dirty="0"/>
              <a:t>Active and passive attacks are two types of security breaches that differ in their methods and impacts on systems and data.</a:t>
            </a:r>
          </a:p>
          <a:p>
            <a:r>
              <a:rPr lang="en-US" sz="2400" dirty="0"/>
              <a:t>Active attacks involve direct interference with systems to cause harm or gain control, while passive attacks focus on stealthily gathering information without altering the systems or data.</a:t>
            </a:r>
          </a:p>
        </p:txBody>
      </p:sp>
      <p:sp>
        <p:nvSpPr>
          <p:cNvPr id="4" name="Footer Placeholder 3"/>
          <p:cNvSpPr>
            <a:spLocks noGrp="1"/>
          </p:cNvSpPr>
          <p:nvPr>
            <p:ph type="ftr" sz="quarter" idx="11"/>
          </p:nvPr>
        </p:nvSpPr>
        <p:spPr/>
        <p:txBody>
          <a:bodyPr/>
          <a:lstStyle/>
          <a:p>
            <a:r>
              <a:rPr lang="en-US"/>
              <a:t>Introduction to Computer Security</a:t>
            </a:r>
          </a:p>
        </p:txBody>
      </p:sp>
      <p:sp>
        <p:nvSpPr>
          <p:cNvPr id="5" name="Slide Number Placeholder 4"/>
          <p:cNvSpPr>
            <a:spLocks noGrp="1"/>
          </p:cNvSpPr>
          <p:nvPr>
            <p:ph type="sldNum" sz="quarter" idx="12"/>
          </p:nvPr>
        </p:nvSpPr>
        <p:spPr/>
        <p:txBody>
          <a:bodyPr/>
          <a:lstStyle/>
          <a:p>
            <a:fld id="{0062C12A-8FFE-4FF8-8044-C3559AAEE21D}"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585E5EF18FF84FB2D87E4758704EC6" ma:contentTypeVersion="4" ma:contentTypeDescription="Create a new document." ma:contentTypeScope="" ma:versionID="99ef000e6f363a7711da0f8ec137be0d">
  <xsd:schema xmlns:xsd="http://www.w3.org/2001/XMLSchema" xmlns:xs="http://www.w3.org/2001/XMLSchema" xmlns:p="http://schemas.microsoft.com/office/2006/metadata/properties" xmlns:ns2="d1efb78c-d8ba-4ea2-a2be-50c6496ed9d1" targetNamespace="http://schemas.microsoft.com/office/2006/metadata/properties" ma:root="true" ma:fieldsID="8c4f2dedea217ecbcc80875419a6f1db" ns2:_="">
    <xsd:import namespace="d1efb78c-d8ba-4ea2-a2be-50c6496ed9d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efb78c-d8ba-4ea2-a2be-50c6496ed9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35365E-F9E4-4855-A162-E1DDC8980ADC}">
  <ds:schemaRefs>
    <ds:schemaRef ds:uri="http://schemas.microsoft.com/sharepoint/v3/contenttype/forms"/>
  </ds:schemaRefs>
</ds:datastoreItem>
</file>

<file path=customXml/itemProps2.xml><?xml version="1.0" encoding="utf-8"?>
<ds:datastoreItem xmlns:ds="http://schemas.openxmlformats.org/officeDocument/2006/customXml" ds:itemID="{019C7C97-AC01-4178-BD2B-A2A7AFA7DF1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564B732-EB17-4922-9FC0-46B621FF67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efb78c-d8ba-4ea2-a2be-50c6496ed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30142</Words>
  <Application>Microsoft Office PowerPoint</Application>
  <PresentationFormat>On-screen Show (4:3)</PresentationFormat>
  <Paragraphs>912</Paragraphs>
  <Slides>81</Slides>
  <Notes>1</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UNIT-1</vt:lpstr>
      <vt:lpstr>Table of Content</vt:lpstr>
      <vt:lpstr>Overview of Network Security</vt:lpstr>
      <vt:lpstr>CIA</vt:lpstr>
      <vt:lpstr>CIA Traid (Fundamental Concepts)</vt:lpstr>
      <vt:lpstr>Difference Cyber Security vs. Computer Security</vt:lpstr>
      <vt:lpstr>Authorization and Authentication</vt:lpstr>
      <vt:lpstr>Authorization vs. Authentication cont….</vt:lpstr>
      <vt:lpstr>Active vs. Passive Attack</vt:lpstr>
      <vt:lpstr>Active vs. Passive Attack cont..</vt:lpstr>
      <vt:lpstr>Common Threats</vt:lpstr>
      <vt:lpstr>Attacks</vt:lpstr>
      <vt:lpstr>Denial of Service (DoS) and Distributed Denial of Service (DDoS) Attacks</vt:lpstr>
      <vt:lpstr>Man-in-the-Middle (MitM) Attacks</vt:lpstr>
      <vt:lpstr>Phishing Attacks</vt:lpstr>
      <vt:lpstr>Malware Attacks</vt:lpstr>
      <vt:lpstr>Malware Attacks</vt:lpstr>
      <vt:lpstr>Malware Attacks</vt:lpstr>
      <vt:lpstr>SQL Injection Attacks</vt:lpstr>
      <vt:lpstr>Cross-Site Scripting (XSS) Attacks</vt:lpstr>
      <vt:lpstr>Brute Force Attacks</vt:lpstr>
      <vt:lpstr>Password Attacks</vt:lpstr>
      <vt:lpstr>Zero-Day Attacks</vt:lpstr>
      <vt:lpstr>Eavesdropping Attacks</vt:lpstr>
      <vt:lpstr>Spoofing Attacks</vt:lpstr>
      <vt:lpstr>Session Hijacking</vt:lpstr>
      <vt:lpstr>Insider Threats</vt:lpstr>
      <vt:lpstr>Advanced Persistent Threats (APTs)</vt:lpstr>
      <vt:lpstr>Social Engineering Attacks</vt:lpstr>
      <vt:lpstr>Social Engineering Attacks cont…</vt:lpstr>
      <vt:lpstr>Social Engineering Attacks cont…</vt:lpstr>
      <vt:lpstr>Defense Against Social Engineering</vt:lpstr>
      <vt:lpstr>Defense Against Social Engineering</vt:lpstr>
      <vt:lpstr>Basics of Network</vt:lpstr>
      <vt:lpstr>Types of Networks:</vt:lpstr>
      <vt:lpstr>PowerPoint Presentation</vt:lpstr>
      <vt:lpstr>Network Devices</vt:lpstr>
      <vt:lpstr>PowerPoint Presentation</vt:lpstr>
      <vt:lpstr>Network Topology</vt:lpstr>
      <vt:lpstr>Network Topology cont….</vt:lpstr>
      <vt:lpstr>Network Topology cont….</vt:lpstr>
      <vt:lpstr>Network Topology cont….</vt:lpstr>
      <vt:lpstr>PowerPoint Presentation</vt:lpstr>
      <vt:lpstr>IP Addressing</vt:lpstr>
      <vt:lpstr>PowerPoint Presentation</vt:lpstr>
      <vt:lpstr>OSI Model</vt:lpstr>
      <vt:lpstr>PowerPoint Presentation</vt:lpstr>
      <vt:lpstr>Data flows through the OSI model</vt:lpstr>
      <vt:lpstr>Protocols</vt:lpstr>
      <vt:lpstr>TCP &amp; IP</vt:lpstr>
      <vt:lpstr>TCP/IP</vt:lpstr>
      <vt:lpstr>Application Layer</vt:lpstr>
      <vt:lpstr>Transport Layer</vt:lpstr>
      <vt:lpstr>Internet Layer</vt:lpstr>
      <vt:lpstr>Link Layer</vt:lpstr>
      <vt:lpstr>Security Issues In TCP/IP Suit </vt:lpstr>
      <vt:lpstr>Sniffing</vt:lpstr>
      <vt:lpstr>Packet structure</vt:lpstr>
      <vt:lpstr>TCP Header</vt:lpstr>
      <vt:lpstr>TCP 3-way handshake</vt:lpstr>
      <vt:lpstr>Spoofing </vt:lpstr>
      <vt:lpstr>Spoofing</vt:lpstr>
      <vt:lpstr>TCP/IP Header</vt:lpstr>
      <vt:lpstr>IP Address Spoofing</vt:lpstr>
      <vt:lpstr>ARP Poisoning</vt:lpstr>
      <vt:lpstr>ARP Basics:</vt:lpstr>
      <vt:lpstr>ARP Attack</vt:lpstr>
      <vt:lpstr>ARP Attack</vt:lpstr>
      <vt:lpstr>Consequences of ARP attack</vt:lpstr>
      <vt:lpstr>Example Scenario</vt:lpstr>
      <vt:lpstr>ICMP Exploits</vt:lpstr>
      <vt:lpstr>Common ICMP Exploits </vt:lpstr>
      <vt:lpstr>Common ICMP Exploits </vt:lpstr>
      <vt:lpstr>Ping of Death</vt:lpstr>
      <vt:lpstr>Ping of Death</vt:lpstr>
      <vt:lpstr>Smurf Attack</vt:lpstr>
      <vt:lpstr>Smurf Attack</vt:lpstr>
      <vt:lpstr>IP Fragment Attack</vt:lpstr>
      <vt:lpstr>IP Fragment Attack</vt:lpstr>
      <vt:lpstr>IP Fragmentation Attack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dc:title>
  <dc:creator>Darp Desai</dc:creator>
  <cp:lastModifiedBy>my ytube</cp:lastModifiedBy>
  <cp:revision>127</cp:revision>
  <dcterms:created xsi:type="dcterms:W3CDTF">2024-07-28T06:55:00Z</dcterms:created>
  <dcterms:modified xsi:type="dcterms:W3CDTF">2024-09-05T09:41:33Z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B781BB61B10442B08F637A5C20220E9E_12</vt:lpwstr>
  </property>
  <property fmtid="{D5CDD505-2E9C-101B-9397-08002B2CF9AE}" pid="3" name="KSOProductBuildVer">
    <vt:lpwstr>1033-12.2.0.18165</vt:lpwstr>
  </property>
  <property fmtid="{D5CDD505-2E9C-101B-9397-08002B2CF9AE}" pid="4" name="ContentTypeId">
    <vt:lpwstr>0x0101003B585E5EF18FF84FB2D87E4758704EC6</vt:lpwstr>
  </property>
</Properties>
</file>